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4" r:id="rId2"/>
  </p:sldMasterIdLst>
  <p:notesMasterIdLst>
    <p:notesMasterId r:id="rId21"/>
  </p:notesMasterIdLst>
  <p:sldIdLst>
    <p:sldId id="349" r:id="rId3"/>
    <p:sldId id="390" r:id="rId4"/>
    <p:sldId id="295" r:id="rId5"/>
    <p:sldId id="391" r:id="rId6"/>
    <p:sldId id="393" r:id="rId7"/>
    <p:sldId id="399" r:id="rId8"/>
    <p:sldId id="394" r:id="rId9"/>
    <p:sldId id="396" r:id="rId10"/>
    <p:sldId id="395" r:id="rId11"/>
    <p:sldId id="398" r:id="rId12"/>
    <p:sldId id="317" r:id="rId13"/>
    <p:sldId id="388" r:id="rId14"/>
    <p:sldId id="389" r:id="rId15"/>
    <p:sldId id="397" r:id="rId16"/>
    <p:sldId id="371" r:id="rId17"/>
    <p:sldId id="382" r:id="rId18"/>
    <p:sldId id="400" r:id="rId19"/>
    <p:sldId id="318" r:id="rId20"/>
  </p:sldIdLst>
  <p:sldSz cx="9144000" cy="5143500" type="screen16x9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824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100" autoAdjust="0"/>
  </p:normalViewPr>
  <p:slideViewPr>
    <p:cSldViewPr>
      <p:cViewPr>
        <p:scale>
          <a:sx n="85" d="100"/>
          <a:sy n="85" d="100"/>
        </p:scale>
        <p:origin x="-1301" y="-955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0789038577778223E-2"/>
          <c:y val="8.906501971161454E-2"/>
          <c:w val="0.79433602219383292"/>
          <c:h val="0.5003993664003663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Лист3!$A$14</c:f>
              <c:strCache>
                <c:ptCount val="1"/>
                <c:pt idx="0">
                  <c:v>Алексеевский %</c:v>
                </c:pt>
              </c:strCache>
            </c:strRef>
          </c:tx>
          <c:invertIfNegative val="0"/>
          <c:cat>
            <c:strRef>
              <c:f>Лист3!$B$12:$N$13</c:f>
              <c:strCache>
                <c:ptCount val="13"/>
                <c:pt idx="0">
                  <c:v>01.Русский язык</c:v>
                </c:pt>
                <c:pt idx="1">
                  <c:v>02.Математика</c:v>
                </c:pt>
                <c:pt idx="2">
                  <c:v>03.Физика</c:v>
                </c:pt>
                <c:pt idx="3">
                  <c:v>04.Химия</c:v>
                </c:pt>
                <c:pt idx="4">
                  <c:v>05.Информатика</c:v>
                </c:pt>
                <c:pt idx="5">
                  <c:v>06.Биология</c:v>
                </c:pt>
                <c:pt idx="6">
                  <c:v>07.История</c:v>
                </c:pt>
                <c:pt idx="7">
                  <c:v>08.География</c:v>
                </c:pt>
                <c:pt idx="8">
                  <c:v>09.Англ. язык</c:v>
                </c:pt>
                <c:pt idx="9">
                  <c:v>12.Обществознание</c:v>
                </c:pt>
                <c:pt idx="10">
                  <c:v>18.Литература</c:v>
                </c:pt>
                <c:pt idx="11">
                  <c:v>Родной (татарский) язык, код 21</c:v>
                </c:pt>
                <c:pt idx="12">
                  <c:v>Родной (чувашский) язык</c:v>
                </c:pt>
              </c:strCache>
            </c:strRef>
          </c:cat>
          <c:val>
            <c:numRef>
              <c:f>Лист3!$B$14:$N$14</c:f>
              <c:numCache>
                <c:formatCode>General</c:formatCode>
                <c:ptCount val="13"/>
                <c:pt idx="0">
                  <c:v>100</c:v>
                </c:pt>
                <c:pt idx="1">
                  <c:v>100</c:v>
                </c:pt>
                <c:pt idx="2">
                  <c:v>10.14</c:v>
                </c:pt>
                <c:pt idx="3">
                  <c:v>10.14</c:v>
                </c:pt>
                <c:pt idx="4">
                  <c:v>40.22</c:v>
                </c:pt>
                <c:pt idx="5">
                  <c:v>35.51</c:v>
                </c:pt>
                <c:pt idx="6">
                  <c:v>0.72</c:v>
                </c:pt>
                <c:pt idx="7">
                  <c:v>38.04</c:v>
                </c:pt>
                <c:pt idx="8">
                  <c:v>1.45</c:v>
                </c:pt>
                <c:pt idx="9">
                  <c:v>58.7</c:v>
                </c:pt>
                <c:pt idx="10">
                  <c:v>0.72</c:v>
                </c:pt>
                <c:pt idx="11">
                  <c:v>2.9</c:v>
                </c:pt>
                <c:pt idx="12">
                  <c:v>1.45</c:v>
                </c:pt>
              </c:numCache>
            </c:numRef>
          </c:val>
        </c:ser>
        <c:ser>
          <c:idx val="1"/>
          <c:order val="1"/>
          <c:tx>
            <c:strRef>
              <c:f>Лист3!$A$15</c:f>
              <c:strCache>
                <c:ptCount val="1"/>
                <c:pt idx="0">
                  <c:v>РТ %</c:v>
                </c:pt>
              </c:strCache>
            </c:strRef>
          </c:tx>
          <c:invertIfNegative val="0"/>
          <c:cat>
            <c:strRef>
              <c:f>Лист3!$B$12:$N$13</c:f>
              <c:strCache>
                <c:ptCount val="13"/>
                <c:pt idx="0">
                  <c:v>01.Русский язык</c:v>
                </c:pt>
                <c:pt idx="1">
                  <c:v>02.Математика</c:v>
                </c:pt>
                <c:pt idx="2">
                  <c:v>03.Физика</c:v>
                </c:pt>
                <c:pt idx="3">
                  <c:v>04.Химия</c:v>
                </c:pt>
                <c:pt idx="4">
                  <c:v>05.Информатика</c:v>
                </c:pt>
                <c:pt idx="5">
                  <c:v>06.Биология</c:v>
                </c:pt>
                <c:pt idx="6">
                  <c:v>07.История</c:v>
                </c:pt>
                <c:pt idx="7">
                  <c:v>08.География</c:v>
                </c:pt>
                <c:pt idx="8">
                  <c:v>09.Англ. язык</c:v>
                </c:pt>
                <c:pt idx="9">
                  <c:v>12.Обществознание</c:v>
                </c:pt>
                <c:pt idx="10">
                  <c:v>18.Литература</c:v>
                </c:pt>
                <c:pt idx="11">
                  <c:v>Родной (татарский) язык, код 21</c:v>
                </c:pt>
                <c:pt idx="12">
                  <c:v>Родной (чувашский) язык</c:v>
                </c:pt>
              </c:strCache>
            </c:strRef>
          </c:cat>
          <c:val>
            <c:numRef>
              <c:f>Лист3!$B$15:$N$15</c:f>
              <c:numCache>
                <c:formatCode>General</c:formatCode>
                <c:ptCount val="13"/>
                <c:pt idx="0">
                  <c:v>98.64</c:v>
                </c:pt>
                <c:pt idx="1">
                  <c:v>98.74</c:v>
                </c:pt>
                <c:pt idx="2">
                  <c:v>15.59</c:v>
                </c:pt>
                <c:pt idx="3">
                  <c:v>15.79</c:v>
                </c:pt>
                <c:pt idx="4">
                  <c:v>45.6</c:v>
                </c:pt>
                <c:pt idx="5">
                  <c:v>23.99</c:v>
                </c:pt>
                <c:pt idx="6">
                  <c:v>2.38</c:v>
                </c:pt>
                <c:pt idx="7">
                  <c:v>30.64</c:v>
                </c:pt>
                <c:pt idx="8">
                  <c:v>9.7899999999999991</c:v>
                </c:pt>
                <c:pt idx="9">
                  <c:v>46.87</c:v>
                </c:pt>
                <c:pt idx="10">
                  <c:v>1.84</c:v>
                </c:pt>
                <c:pt idx="11">
                  <c:v>2.23</c:v>
                </c:pt>
                <c:pt idx="12">
                  <c:v>0.27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8769408"/>
        <c:axId val="38770944"/>
      </c:barChart>
      <c:catAx>
        <c:axId val="38769408"/>
        <c:scaling>
          <c:orientation val="minMax"/>
        </c:scaling>
        <c:delete val="0"/>
        <c:axPos val="b"/>
        <c:majorTickMark val="out"/>
        <c:minorTickMark val="none"/>
        <c:tickLblPos val="nextTo"/>
        <c:crossAx val="38770944"/>
        <c:crosses val="autoZero"/>
        <c:auto val="1"/>
        <c:lblAlgn val="ctr"/>
        <c:lblOffset val="100"/>
        <c:noMultiLvlLbl val="0"/>
      </c:catAx>
      <c:valAx>
        <c:axId val="38770944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3876940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C20AFB-EF62-44D3-93FD-F2A351F89BE6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263" y="746125"/>
            <a:ext cx="662463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147D8-8C3D-4140-AE85-28FC0D67B5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278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30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6DEA8-19F2-407E-A26D-472A3D2797B1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E6FD1-23B7-4B08-A571-2266ACFCC8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1025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6DEA8-19F2-407E-A26D-472A3D2797B1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E6FD1-23B7-4B08-A571-2266ACFCC8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086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6DEA8-19F2-407E-A26D-472A3D2797B1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E6FD1-23B7-4B08-A571-2266ACFCC8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0477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6DEA8-19F2-407E-A26D-472A3D2797B1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E6FD1-23B7-4B08-A571-2266ACFCC8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883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6DEA8-19F2-407E-A26D-472A3D2797B1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E6FD1-23B7-4B08-A571-2266ACFCC8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1701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6DEA8-19F2-407E-A26D-472A3D2797B1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E6FD1-23B7-4B08-A571-2266ACFCC8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8032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6DEA8-19F2-407E-A26D-472A3D2797B1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E6FD1-23B7-4B08-A571-2266ACFCC8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2348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7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6DEA8-19F2-407E-A26D-472A3D2797B1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E6FD1-23B7-4B08-A571-2266ACFCC8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7214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1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6DEA8-19F2-407E-A26D-472A3D2797B1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E6FD1-23B7-4B08-A571-2266ACFCC8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2384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6DEA8-19F2-407E-A26D-472A3D2797B1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E6FD1-23B7-4B08-A571-2266ACFCC8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3697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6DEA8-19F2-407E-A26D-472A3D2797B1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E6FD1-23B7-4B08-A571-2266ACFCC8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68516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75" indent="0" algn="ctr">
              <a:buNone/>
              <a:defRPr sz="1500"/>
            </a:lvl2pPr>
            <a:lvl3pPr marL="685749" indent="0" algn="ctr">
              <a:buNone/>
              <a:defRPr sz="1400"/>
            </a:lvl3pPr>
            <a:lvl4pPr marL="1028624" indent="0" algn="ctr">
              <a:buNone/>
              <a:defRPr sz="1200"/>
            </a:lvl4pPr>
            <a:lvl5pPr marL="1371498" indent="0" algn="ctr">
              <a:buNone/>
              <a:defRPr sz="1200"/>
            </a:lvl5pPr>
            <a:lvl6pPr marL="1714373" indent="0" algn="ctr">
              <a:buNone/>
              <a:defRPr sz="1200"/>
            </a:lvl6pPr>
            <a:lvl7pPr marL="2057246" indent="0" algn="ctr">
              <a:buNone/>
              <a:defRPr sz="1200"/>
            </a:lvl7pPr>
            <a:lvl8pPr marL="2400120" indent="0" algn="ctr">
              <a:buNone/>
              <a:defRPr sz="1200"/>
            </a:lvl8pPr>
            <a:lvl9pPr marL="2742995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A0B57-CD9F-456A-AF4F-492930D2AD4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10.01.2018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43237-BA9E-4AD4-947D-3717A5D91D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0631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A0B57-CD9F-456A-AF4F-492930D2AD4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10.01.2018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43237-BA9E-4AD4-947D-3717A5D91D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3166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1282307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7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7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62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49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37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24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12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299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A0B57-CD9F-456A-AF4F-492930D2AD4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10.01.2018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43237-BA9E-4AD4-947D-3717A5D91D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1499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A0B57-CD9F-456A-AF4F-492930D2AD4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10.01.2018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43237-BA9E-4AD4-947D-3717A5D91D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431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75" indent="0">
              <a:buNone/>
              <a:defRPr sz="1500" b="1"/>
            </a:lvl2pPr>
            <a:lvl3pPr marL="685749" indent="0">
              <a:buNone/>
              <a:defRPr sz="1400" b="1"/>
            </a:lvl3pPr>
            <a:lvl4pPr marL="1028624" indent="0">
              <a:buNone/>
              <a:defRPr sz="1200" b="1"/>
            </a:lvl4pPr>
            <a:lvl5pPr marL="1371498" indent="0">
              <a:buNone/>
              <a:defRPr sz="1200" b="1"/>
            </a:lvl5pPr>
            <a:lvl6pPr marL="1714373" indent="0">
              <a:buNone/>
              <a:defRPr sz="1200" b="1"/>
            </a:lvl6pPr>
            <a:lvl7pPr marL="2057246" indent="0">
              <a:buNone/>
              <a:defRPr sz="1200" b="1"/>
            </a:lvl7pPr>
            <a:lvl8pPr marL="2400120" indent="0">
              <a:buNone/>
              <a:defRPr sz="1200" b="1"/>
            </a:lvl8pPr>
            <a:lvl9pPr marL="2742995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7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75" indent="0">
              <a:buNone/>
              <a:defRPr sz="1500" b="1"/>
            </a:lvl2pPr>
            <a:lvl3pPr marL="685749" indent="0">
              <a:buNone/>
              <a:defRPr sz="1400" b="1"/>
            </a:lvl3pPr>
            <a:lvl4pPr marL="1028624" indent="0">
              <a:buNone/>
              <a:defRPr sz="1200" b="1"/>
            </a:lvl4pPr>
            <a:lvl5pPr marL="1371498" indent="0">
              <a:buNone/>
              <a:defRPr sz="1200" b="1"/>
            </a:lvl5pPr>
            <a:lvl6pPr marL="1714373" indent="0">
              <a:buNone/>
              <a:defRPr sz="1200" b="1"/>
            </a:lvl6pPr>
            <a:lvl7pPr marL="2057246" indent="0">
              <a:buNone/>
              <a:defRPr sz="1200" b="1"/>
            </a:lvl7pPr>
            <a:lvl8pPr marL="2400120" indent="0">
              <a:buNone/>
              <a:defRPr sz="1200" b="1"/>
            </a:lvl8pPr>
            <a:lvl9pPr marL="2742995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7" y="1878806"/>
            <a:ext cx="3887391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A0B57-CD9F-456A-AF4F-492930D2AD4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10.01.2018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43237-BA9E-4AD4-947D-3717A5D91D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2934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A0B57-CD9F-456A-AF4F-492930D2AD4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10.01.2018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43237-BA9E-4AD4-947D-3717A5D91D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2557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A0B57-CD9F-456A-AF4F-492930D2AD4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10.01.2018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43237-BA9E-4AD4-947D-3717A5D91D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97528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1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75" indent="0">
              <a:buNone/>
              <a:defRPr sz="1100"/>
            </a:lvl2pPr>
            <a:lvl3pPr marL="685749" indent="0">
              <a:buNone/>
              <a:defRPr sz="900"/>
            </a:lvl3pPr>
            <a:lvl4pPr marL="1028624" indent="0">
              <a:buNone/>
              <a:defRPr sz="800"/>
            </a:lvl4pPr>
            <a:lvl5pPr marL="1371498" indent="0">
              <a:buNone/>
              <a:defRPr sz="800"/>
            </a:lvl5pPr>
            <a:lvl6pPr marL="1714373" indent="0">
              <a:buNone/>
              <a:defRPr sz="800"/>
            </a:lvl6pPr>
            <a:lvl7pPr marL="2057246" indent="0">
              <a:buNone/>
              <a:defRPr sz="800"/>
            </a:lvl7pPr>
            <a:lvl8pPr marL="2400120" indent="0">
              <a:buNone/>
              <a:defRPr sz="800"/>
            </a:lvl8pPr>
            <a:lvl9pPr marL="2742995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A0B57-CD9F-456A-AF4F-492930D2AD4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10.01.2018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43237-BA9E-4AD4-947D-3717A5D91D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5898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875" indent="0">
              <a:buNone/>
              <a:defRPr sz="2100"/>
            </a:lvl2pPr>
            <a:lvl3pPr marL="685749" indent="0">
              <a:buNone/>
              <a:defRPr sz="1800"/>
            </a:lvl3pPr>
            <a:lvl4pPr marL="1028624" indent="0">
              <a:buNone/>
              <a:defRPr sz="1500"/>
            </a:lvl4pPr>
            <a:lvl5pPr marL="1371498" indent="0">
              <a:buNone/>
              <a:defRPr sz="1500"/>
            </a:lvl5pPr>
            <a:lvl6pPr marL="1714373" indent="0">
              <a:buNone/>
              <a:defRPr sz="1500"/>
            </a:lvl6pPr>
            <a:lvl7pPr marL="2057246" indent="0">
              <a:buNone/>
              <a:defRPr sz="1500"/>
            </a:lvl7pPr>
            <a:lvl8pPr marL="2400120" indent="0">
              <a:buNone/>
              <a:defRPr sz="1500"/>
            </a:lvl8pPr>
            <a:lvl9pPr marL="2742995" indent="0">
              <a:buNone/>
              <a:defRPr sz="1500"/>
            </a:lvl9pPr>
          </a:lstStyle>
          <a:p>
            <a:endParaRPr lang="ru-R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1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75" indent="0">
              <a:buNone/>
              <a:defRPr sz="1100"/>
            </a:lvl2pPr>
            <a:lvl3pPr marL="685749" indent="0">
              <a:buNone/>
              <a:defRPr sz="900"/>
            </a:lvl3pPr>
            <a:lvl4pPr marL="1028624" indent="0">
              <a:buNone/>
              <a:defRPr sz="800"/>
            </a:lvl4pPr>
            <a:lvl5pPr marL="1371498" indent="0">
              <a:buNone/>
              <a:defRPr sz="800"/>
            </a:lvl5pPr>
            <a:lvl6pPr marL="1714373" indent="0">
              <a:buNone/>
              <a:defRPr sz="800"/>
            </a:lvl6pPr>
            <a:lvl7pPr marL="2057246" indent="0">
              <a:buNone/>
              <a:defRPr sz="800"/>
            </a:lvl7pPr>
            <a:lvl8pPr marL="2400120" indent="0">
              <a:buNone/>
              <a:defRPr sz="800"/>
            </a:lvl8pPr>
            <a:lvl9pPr marL="2742995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A0B57-CD9F-456A-AF4F-492930D2AD4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10.01.2018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43237-BA9E-4AD4-947D-3717A5D91D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54595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A0B57-CD9F-456A-AF4F-492930D2AD4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10.01.2018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43237-BA9E-4AD4-947D-3717A5D91D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7389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273843"/>
            <a:ext cx="1971675" cy="435887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3" y="273843"/>
            <a:ext cx="5800725" cy="435887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A0B57-CD9F-456A-AF4F-492930D2AD4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10.01.2018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43237-BA9E-4AD4-947D-3717A5D91D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290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06DEA8-19F2-407E-A26D-472A3D2797B1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9E6FD1-23B7-4B08-A571-2266ACFCC8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8810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76" tIns="34289" rIns="68576" bIns="34289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68576" tIns="34289" rIns="68576" bIns="342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68576" tIns="34289" rIns="68576" bIns="34289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749"/>
            <a:fld id="{028A0B57-CD9F-456A-AF4F-492930D2AD4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749"/>
              <a:t>10.01.2018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68576" tIns="34289" rIns="68576" bIns="34289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749"/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68576" tIns="34289" rIns="68576" bIns="34289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749"/>
            <a:fld id="{29443237-BA9E-4AD4-947D-3717A5D91D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749"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932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749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38" indent="-171438" algn="l" defTabSz="68574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13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186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060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935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09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84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558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433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75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49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24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98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73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46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20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95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546"/>
            <a:ext cx="9144000" cy="514350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-82213"/>
            <a:ext cx="9175750" cy="523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3528" y="1938208"/>
            <a:ext cx="8568952" cy="1569646"/>
          </a:xfrm>
          <a:prstGeom prst="rect">
            <a:avLst/>
          </a:prstGeom>
        </p:spPr>
        <p:txBody>
          <a:bodyPr wrap="square" lIns="91426" tIns="45713" rIns="91426" bIns="45713">
            <a:spAutoFit/>
          </a:bodyPr>
          <a:lstStyle/>
          <a:p>
            <a:pPr algn="ctr">
              <a:defRPr/>
            </a:pPr>
            <a:r>
              <a:rPr lang="ru-RU" altLang="ru-RU" sz="3200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Изучение учебно-методической </a:t>
            </a:r>
            <a:r>
              <a:rPr lang="ru-RU" altLang="ru-RU" sz="32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деятельности в Алексеевском муниципальном районе: </a:t>
            </a:r>
            <a:r>
              <a:rPr lang="ru-RU" altLang="ru-RU" sz="3200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проблемы, пути решения</a:t>
            </a:r>
          </a:p>
        </p:txBody>
      </p:sp>
    </p:spTree>
    <p:extLst>
      <p:ext uri="{BB962C8B-B14F-4D97-AF65-F5344CB8AC3E}">
        <p14:creationId xmlns:p14="http://schemas.microsoft.com/office/powerpoint/2010/main" val="1433561922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6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Номер слайда 3"/>
          <p:cNvSpPr txBox="1">
            <a:spLocks/>
          </p:cNvSpPr>
          <p:nvPr/>
        </p:nvSpPr>
        <p:spPr>
          <a:xfrm>
            <a:off x="7020272" y="4515966"/>
            <a:ext cx="2133600" cy="273844"/>
          </a:xfrm>
          <a:prstGeom prst="rect">
            <a:avLst/>
          </a:prstGeom>
        </p:spPr>
        <p:txBody>
          <a:bodyPr vert="horz" lIns="91404" tIns="45702" rIns="91404" bIns="45702" rtlCol="0" anchor="ctr"/>
          <a:lstStyle>
            <a:defPPr>
              <a:defRPr lang="ru-RU"/>
            </a:defPPr>
            <a:lvl1pPr marL="0" algn="r" defTabSz="914063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22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063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09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24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145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167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20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228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5E0CB1-8A1B-4CAB-B415-0D442957130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33344" y="279499"/>
            <a:ext cx="8231144" cy="564059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Рейтинг муниципальных образований</a:t>
            </a:r>
            <a:b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</a:b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«За высокое качество образования»</a:t>
            </a:r>
          </a:p>
        </p:txBody>
      </p:sp>
      <p:graphicFrame>
        <p:nvGraphicFramePr>
          <p:cNvPr id="8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9374056"/>
              </p:ext>
            </p:extLst>
          </p:nvPr>
        </p:nvGraphicFramePr>
        <p:xfrm>
          <a:off x="683568" y="1139542"/>
          <a:ext cx="8026147" cy="3520440"/>
        </p:xfrm>
        <a:graphic>
          <a:graphicData uri="http://schemas.openxmlformats.org/drawingml/2006/table">
            <a:tbl>
              <a:tblPr firstRow="1" bandRow="1"/>
              <a:tblGrid>
                <a:gridCol w="4054250"/>
                <a:gridCol w="3971897"/>
              </a:tblGrid>
              <a:tr h="333199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Муниципальные образования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96768"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Бугульминский район</a:t>
                      </a:r>
                      <a:endParaRPr lang="ru-RU" sz="2000" b="1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Кайбицкий район</a:t>
                      </a:r>
                      <a:endParaRPr lang="ru-RU" sz="2000" b="1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59427"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Сабинский район</a:t>
                      </a:r>
                      <a:endParaRPr lang="ru-RU" sz="2000" b="1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Рыбно-Слободский район</a:t>
                      </a:r>
                      <a:endParaRPr lang="ru-RU" sz="2000" b="1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г.Набережные Челны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Черемшанский район</a:t>
                      </a:r>
                      <a:endParaRPr lang="ru-RU" sz="2000" b="1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56753"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Нижнекамский район</a:t>
                      </a:r>
                      <a:endParaRPr lang="ru-RU" sz="2000" b="1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Аксубаевский район</a:t>
                      </a:r>
                      <a:endParaRPr lang="ru-RU" sz="2000" b="1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г.Казань</a:t>
                      </a:r>
                      <a:endParaRPr lang="ru-RU" sz="2000" b="1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Тукаевский район</a:t>
                      </a:r>
                      <a:endParaRPr lang="ru-RU" sz="2000" b="1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252417"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Кукморский район</a:t>
                      </a:r>
                      <a:endParaRPr lang="ru-RU" sz="2000" b="1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Менделеевский район</a:t>
                      </a:r>
                      <a:endParaRPr lang="ru-RU" sz="2000" b="1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267820"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Мамадышский район</a:t>
                      </a:r>
                      <a:endParaRPr lang="ru-RU" sz="2000" b="1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Апастовский район</a:t>
                      </a:r>
                      <a:endParaRPr lang="ru-RU" sz="2000" b="1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267820"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Лениногорский район</a:t>
                      </a:r>
                      <a:endParaRPr lang="ru-RU" sz="2000" b="1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Алькеевский район</a:t>
                      </a:r>
                      <a:endParaRPr lang="ru-RU" sz="2000" b="1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252417"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Азнакаевский район</a:t>
                      </a:r>
                      <a:endParaRPr lang="ru-RU" sz="2000" b="1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Камско-Устьинский район</a:t>
                      </a:r>
                      <a:endParaRPr lang="ru-RU" sz="2000" b="1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252417"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Зеленодольский район</a:t>
                      </a:r>
                      <a:endParaRPr lang="ru-RU" sz="2000" b="1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i="1" u="none" strike="noStrike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Алексеевский район</a:t>
                      </a:r>
                      <a:endParaRPr lang="ru-RU" sz="2000" b="1" i="1" u="none" strike="noStrike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</a:tbl>
          </a:graphicData>
        </a:graphic>
      </p:graphicFrame>
      <p:pic>
        <p:nvPicPr>
          <p:cNvPr id="10" name="Picture 4" descr="C:\Users\Afanaseva\Desktop\Августовка 2014, 2015, 2016, 2017\Августовка 2017\Доклад министра\От Адели\Оптимальные размеры\лого_пнг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065" y="162621"/>
            <a:ext cx="688527" cy="687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253395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2"/>
          <p:cNvSpPr txBox="1">
            <a:spLocks/>
          </p:cNvSpPr>
          <p:nvPr/>
        </p:nvSpPr>
        <p:spPr>
          <a:xfrm>
            <a:off x="1547666" y="51470"/>
            <a:ext cx="7645231" cy="1296144"/>
          </a:xfrm>
          <a:prstGeom prst="rect">
            <a:avLst/>
          </a:prstGeom>
        </p:spPr>
        <p:txBody>
          <a:bodyPr vert="horz" lIns="91410" tIns="45705" rIns="91410" bIns="45705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600" b="1" dirty="0">
              <a:solidFill>
                <a:srgbClr val="1F497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1043608" y="33467"/>
            <a:ext cx="7819298" cy="892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10" tIns="45705" rIns="91410" bIns="45705">
            <a:spAutoFit/>
          </a:bodyPr>
          <a:lstStyle/>
          <a:p>
            <a:pPr algn="ctr"/>
            <a:r>
              <a:rPr lang="ru-RU" altLang="ru-RU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itchFamily="34" charset="0"/>
                <a:cs typeface="Calibri" pitchFamily="34" charset="0"/>
              </a:rPr>
              <a:t>Координационный совет по совершенствованию</a:t>
            </a:r>
          </a:p>
          <a:p>
            <a:pPr algn="ctr"/>
            <a:r>
              <a:rPr lang="ru-RU" altLang="ru-RU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itchFamily="34" charset="0"/>
                <a:cs typeface="Calibri" pitchFamily="34" charset="0"/>
              </a:rPr>
              <a:t> учебно-методической деятельности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335" y="987578"/>
            <a:ext cx="477569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b="1" dirty="0" smtClean="0">
                <a:solidFill>
                  <a:srgbClr val="0070C0"/>
                </a:solidFill>
              </a:rPr>
              <a:t>Изучение </a:t>
            </a:r>
            <a:r>
              <a:rPr lang="ru-RU" sz="2200" b="1" dirty="0" smtClean="0">
                <a:solidFill>
                  <a:srgbClr val="A8246F"/>
                </a:solidFill>
              </a:rPr>
              <a:t>учебно-методической деятельности </a:t>
            </a:r>
            <a:r>
              <a:rPr lang="ru-RU" sz="2200" b="1" dirty="0" smtClean="0">
                <a:solidFill>
                  <a:srgbClr val="0070C0"/>
                </a:solidFill>
              </a:rPr>
              <a:t>муниципальных образований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200" b="1" dirty="0" smtClean="0">
              <a:solidFill>
                <a:srgbClr val="0070C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b="1" dirty="0" smtClean="0">
                <a:solidFill>
                  <a:srgbClr val="0070C0"/>
                </a:solidFill>
              </a:rPr>
              <a:t>Экспертиза уроков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200" b="1" dirty="0">
              <a:solidFill>
                <a:srgbClr val="0070C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b="1" dirty="0" smtClean="0">
                <a:solidFill>
                  <a:srgbClr val="0070C0"/>
                </a:solidFill>
              </a:rPr>
              <a:t>Мониторинг знаний учащихся </a:t>
            </a:r>
            <a:endParaRPr lang="ru-RU" sz="2200" b="1" dirty="0">
              <a:solidFill>
                <a:srgbClr val="0070C0"/>
              </a:solidFill>
            </a:endParaRPr>
          </a:p>
          <a:p>
            <a:pPr indent="358775"/>
            <a:r>
              <a:rPr lang="ru-RU" sz="2200" b="1" dirty="0" smtClean="0">
                <a:solidFill>
                  <a:srgbClr val="A8246F"/>
                </a:solidFill>
              </a:rPr>
              <a:t>7-8 классов</a:t>
            </a:r>
          </a:p>
          <a:p>
            <a:pPr marL="285750" indent="-285750">
              <a:buFontTx/>
              <a:buChar char="-"/>
            </a:pPr>
            <a:endParaRPr lang="ru-RU" sz="2200" b="1" dirty="0">
              <a:solidFill>
                <a:srgbClr val="0070C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b="1" dirty="0" smtClean="0">
                <a:solidFill>
                  <a:srgbClr val="0070C0"/>
                </a:solidFill>
              </a:rPr>
              <a:t>Разработка </a:t>
            </a:r>
            <a:r>
              <a:rPr lang="ru-RU" sz="2200" b="1" dirty="0" smtClean="0">
                <a:solidFill>
                  <a:srgbClr val="A8246F"/>
                </a:solidFill>
              </a:rPr>
              <a:t>«дорожных карт»</a:t>
            </a:r>
            <a:endParaRPr lang="ru-RU" sz="2200" b="1" dirty="0">
              <a:solidFill>
                <a:srgbClr val="A8246F"/>
              </a:solidFill>
            </a:endParaRPr>
          </a:p>
        </p:txBody>
      </p:sp>
      <p:grpSp>
        <p:nvGrpSpPr>
          <p:cNvPr id="43" name="Группа 42"/>
          <p:cNvGrpSpPr/>
          <p:nvPr/>
        </p:nvGrpSpPr>
        <p:grpSpPr>
          <a:xfrm>
            <a:off x="6165138" y="2318704"/>
            <a:ext cx="1431198" cy="1318207"/>
            <a:chOff x="3492014" y="1426080"/>
            <a:chExt cx="968531" cy="968531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80" name="Овал 79"/>
            <p:cNvSpPr/>
            <p:nvPr/>
          </p:nvSpPr>
          <p:spPr>
            <a:xfrm>
              <a:off x="3492014" y="1426080"/>
              <a:ext cx="968531" cy="968531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81" name="Овал 4"/>
            <p:cNvSpPr/>
            <p:nvPr/>
          </p:nvSpPr>
          <p:spPr>
            <a:xfrm>
              <a:off x="3534679" y="1614942"/>
              <a:ext cx="915473" cy="68485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7940" tIns="27940" rIns="27940" bIns="27940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b="1" kern="1200" dirty="0" smtClean="0">
                  <a:solidFill>
                    <a:srgbClr val="A8246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КООРДИНА-ЦИОННЫЙ СОВЕТ</a:t>
              </a:r>
              <a:endParaRPr lang="ru-RU" b="1" kern="1200" dirty="0">
                <a:solidFill>
                  <a:srgbClr val="A824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44" name="Группа 43"/>
          <p:cNvGrpSpPr/>
          <p:nvPr/>
        </p:nvGrpSpPr>
        <p:grpSpPr>
          <a:xfrm>
            <a:off x="6732240" y="2121168"/>
            <a:ext cx="340104" cy="218083"/>
            <a:chOff x="3843594" y="1117471"/>
            <a:chExt cx="340104" cy="218083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8" name="Стрелка вправо 77"/>
            <p:cNvSpPr/>
            <p:nvPr/>
          </p:nvSpPr>
          <p:spPr>
            <a:xfrm rot="16199978">
              <a:off x="3904604" y="1056461"/>
              <a:ext cx="218083" cy="340104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9" name="Стрелка вправо 6"/>
            <p:cNvSpPr/>
            <p:nvPr/>
          </p:nvSpPr>
          <p:spPr>
            <a:xfrm rot="26999978">
              <a:off x="3937317" y="1157194"/>
              <a:ext cx="152658" cy="20406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kern="1200" dirty="0"/>
            </a:p>
          </p:txBody>
        </p:sp>
      </p:grpSp>
      <p:grpSp>
        <p:nvGrpSpPr>
          <p:cNvPr id="45" name="Группа 44"/>
          <p:cNvGrpSpPr/>
          <p:nvPr/>
        </p:nvGrpSpPr>
        <p:grpSpPr>
          <a:xfrm>
            <a:off x="6349846" y="970055"/>
            <a:ext cx="1136557" cy="1097647"/>
            <a:chOff x="3674339" y="1460"/>
            <a:chExt cx="1206300" cy="1013141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6" name="Овал 75"/>
            <p:cNvSpPr/>
            <p:nvPr/>
          </p:nvSpPr>
          <p:spPr>
            <a:xfrm>
              <a:off x="3674339" y="1460"/>
              <a:ext cx="1206300" cy="1013141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77" name="Овал 8"/>
            <p:cNvSpPr/>
            <p:nvPr/>
          </p:nvSpPr>
          <p:spPr>
            <a:xfrm>
              <a:off x="3827192" y="149831"/>
              <a:ext cx="852982" cy="71639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МОУО</a:t>
              </a:r>
              <a:endParaRPr lang="ru-RU" sz="2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46" name="Группа 45"/>
          <p:cNvGrpSpPr/>
          <p:nvPr/>
        </p:nvGrpSpPr>
        <p:grpSpPr>
          <a:xfrm>
            <a:off x="7420646" y="2352104"/>
            <a:ext cx="175690" cy="340104"/>
            <a:chOff x="4484424" y="1417771"/>
            <a:chExt cx="175690" cy="340104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4" name="Стрелка вправо 73"/>
            <p:cNvSpPr/>
            <p:nvPr/>
          </p:nvSpPr>
          <p:spPr>
            <a:xfrm rot="19799982">
              <a:off x="4484424" y="1417771"/>
              <a:ext cx="175690" cy="340104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5" name="Стрелка вправо 10"/>
            <p:cNvSpPr/>
            <p:nvPr/>
          </p:nvSpPr>
          <p:spPr>
            <a:xfrm rot="19799982">
              <a:off x="4487955" y="1498969"/>
              <a:ext cx="122983" cy="20406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kern="1200" dirty="0"/>
            </a:p>
          </p:txBody>
        </p:sp>
      </p:grpSp>
      <p:grpSp>
        <p:nvGrpSpPr>
          <p:cNvPr id="47" name="Группа 46"/>
          <p:cNvGrpSpPr/>
          <p:nvPr/>
        </p:nvGrpSpPr>
        <p:grpSpPr>
          <a:xfrm>
            <a:off x="7596340" y="1635647"/>
            <a:ext cx="1224135" cy="1198467"/>
            <a:chOff x="4688806" y="774563"/>
            <a:chExt cx="1204319" cy="1081692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2" name="Овал 71"/>
            <p:cNvSpPr/>
            <p:nvPr/>
          </p:nvSpPr>
          <p:spPr>
            <a:xfrm>
              <a:off x="4688806" y="774563"/>
              <a:ext cx="1204319" cy="108169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73" name="Овал 12"/>
            <p:cNvSpPr/>
            <p:nvPr/>
          </p:nvSpPr>
          <p:spPr>
            <a:xfrm>
              <a:off x="4866292" y="904547"/>
              <a:ext cx="851583" cy="76487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ИРО РТ</a:t>
              </a:r>
              <a:endParaRPr lang="ru-RU" sz="20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48" name="Группа 47"/>
          <p:cNvGrpSpPr/>
          <p:nvPr/>
        </p:nvGrpSpPr>
        <p:grpSpPr>
          <a:xfrm>
            <a:off x="7456899" y="3242439"/>
            <a:ext cx="174492" cy="340104"/>
            <a:chOff x="4484073" y="2062268"/>
            <a:chExt cx="174492" cy="340104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0" name="Стрелка вправо 69"/>
            <p:cNvSpPr/>
            <p:nvPr/>
          </p:nvSpPr>
          <p:spPr>
            <a:xfrm rot="1800018">
              <a:off x="4484073" y="2062268"/>
              <a:ext cx="174492" cy="340104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1" name="Стрелка вправо 14"/>
            <p:cNvSpPr/>
            <p:nvPr/>
          </p:nvSpPr>
          <p:spPr>
            <a:xfrm rot="1800018">
              <a:off x="4487580" y="2117202"/>
              <a:ext cx="122144" cy="20406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kern="1200" dirty="0"/>
            </a:p>
          </p:txBody>
        </p:sp>
      </p:grpSp>
      <p:grpSp>
        <p:nvGrpSpPr>
          <p:cNvPr id="49" name="Группа 48"/>
          <p:cNvGrpSpPr/>
          <p:nvPr/>
        </p:nvGrpSpPr>
        <p:grpSpPr>
          <a:xfrm>
            <a:off x="7392772" y="3359107"/>
            <a:ext cx="1249566" cy="1228868"/>
            <a:chOff x="4621928" y="2068253"/>
            <a:chExt cx="1209441" cy="1084853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68" name="Овал 67"/>
            <p:cNvSpPr/>
            <p:nvPr/>
          </p:nvSpPr>
          <p:spPr>
            <a:xfrm>
              <a:off x="4621928" y="2068253"/>
              <a:ext cx="1209441" cy="1084853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69" name="Овал 16"/>
            <p:cNvSpPr/>
            <p:nvPr/>
          </p:nvSpPr>
          <p:spPr>
            <a:xfrm>
              <a:off x="4799047" y="2227126"/>
              <a:ext cx="855203" cy="76710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РЦМКО</a:t>
              </a:r>
              <a:endParaRPr lang="ru-RU" sz="20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51" name="Группа 50"/>
          <p:cNvGrpSpPr/>
          <p:nvPr/>
        </p:nvGrpSpPr>
        <p:grpSpPr>
          <a:xfrm>
            <a:off x="5130116" y="3359107"/>
            <a:ext cx="1242084" cy="1228868"/>
            <a:chOff x="3287598" y="2906818"/>
            <a:chExt cx="1306281" cy="986082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64" name="Овал 63"/>
            <p:cNvSpPr/>
            <p:nvPr/>
          </p:nvSpPr>
          <p:spPr>
            <a:xfrm>
              <a:off x="3287598" y="2906818"/>
              <a:ext cx="1306281" cy="98608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65" name="Овал 20"/>
            <p:cNvSpPr/>
            <p:nvPr/>
          </p:nvSpPr>
          <p:spPr>
            <a:xfrm>
              <a:off x="3469891" y="3076378"/>
              <a:ext cx="923681" cy="697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МОиН РТ</a:t>
              </a:r>
              <a:endParaRPr lang="ru-RU" sz="20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52" name="Группа 51"/>
          <p:cNvGrpSpPr/>
          <p:nvPr/>
        </p:nvGrpSpPr>
        <p:grpSpPr>
          <a:xfrm>
            <a:off x="6130034" y="3219822"/>
            <a:ext cx="170158" cy="340104"/>
            <a:chOff x="3374332" y="2060278"/>
            <a:chExt cx="170158" cy="340104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62" name="Стрелка вправо 61"/>
            <p:cNvSpPr/>
            <p:nvPr/>
          </p:nvSpPr>
          <p:spPr>
            <a:xfrm rot="9000028">
              <a:off x="3374332" y="2060278"/>
              <a:ext cx="170158" cy="340104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3" name="Стрелка вправо 22"/>
            <p:cNvSpPr/>
            <p:nvPr/>
          </p:nvSpPr>
          <p:spPr>
            <a:xfrm rot="19800028">
              <a:off x="3421960" y="2115537"/>
              <a:ext cx="119111" cy="20406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kern="1200" dirty="0"/>
            </a:p>
          </p:txBody>
        </p:sp>
      </p:grpSp>
      <p:grpSp>
        <p:nvGrpSpPr>
          <p:cNvPr id="54" name="Группа 53"/>
          <p:cNvGrpSpPr/>
          <p:nvPr/>
        </p:nvGrpSpPr>
        <p:grpSpPr>
          <a:xfrm>
            <a:off x="6156176" y="2376600"/>
            <a:ext cx="189112" cy="340104"/>
            <a:chOff x="3349834" y="1411638"/>
            <a:chExt cx="189112" cy="340104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8" name="Стрелка вправо 57"/>
            <p:cNvSpPr/>
            <p:nvPr/>
          </p:nvSpPr>
          <p:spPr>
            <a:xfrm rot="12599972">
              <a:off x="3349834" y="1411638"/>
              <a:ext cx="189112" cy="340104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9" name="Стрелка вправо 26"/>
            <p:cNvSpPr/>
            <p:nvPr/>
          </p:nvSpPr>
          <p:spPr>
            <a:xfrm rot="23399972">
              <a:off x="3402768" y="1493842"/>
              <a:ext cx="132378" cy="20406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kern="1200" dirty="0"/>
            </a:p>
          </p:txBody>
        </p:sp>
      </p:grpSp>
      <p:grpSp>
        <p:nvGrpSpPr>
          <p:cNvPr id="55" name="Группа 54"/>
          <p:cNvGrpSpPr/>
          <p:nvPr/>
        </p:nvGrpSpPr>
        <p:grpSpPr>
          <a:xfrm>
            <a:off x="4829480" y="1635648"/>
            <a:ext cx="1326703" cy="1238206"/>
            <a:chOff x="2234343" y="669174"/>
            <a:chExt cx="1132567" cy="1081692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6" name="Овал 55"/>
            <p:cNvSpPr/>
            <p:nvPr/>
          </p:nvSpPr>
          <p:spPr>
            <a:xfrm>
              <a:off x="2234343" y="669174"/>
              <a:ext cx="1132567" cy="108169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57" name="Овал 28"/>
            <p:cNvSpPr/>
            <p:nvPr/>
          </p:nvSpPr>
          <p:spPr>
            <a:xfrm>
              <a:off x="2400204" y="827584"/>
              <a:ext cx="800845" cy="76487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Департамент надзора и контроля в сфере образования</a:t>
              </a:r>
              <a:endParaRPr lang="ru-RU" sz="12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41" name="Номер слайда 3"/>
          <p:cNvSpPr txBox="1">
            <a:spLocks/>
          </p:cNvSpPr>
          <p:nvPr/>
        </p:nvSpPr>
        <p:spPr>
          <a:xfrm>
            <a:off x="6974904" y="4515966"/>
            <a:ext cx="2133600" cy="273844"/>
          </a:xfrm>
          <a:prstGeom prst="rect">
            <a:avLst/>
          </a:prstGeom>
        </p:spPr>
        <p:txBody>
          <a:bodyPr vert="horz" lIns="91404" tIns="45702" rIns="91404" bIns="45702" rtlCol="0" anchor="ctr"/>
          <a:lstStyle>
            <a:defPPr>
              <a:defRPr lang="ru-RU"/>
            </a:defPPr>
            <a:lvl1pPr marL="0" algn="r" defTabSz="914063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22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063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09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24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145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167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20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228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5E0CB1-8A1B-4CAB-B415-0D442957130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2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6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-14734526"/>
            <a:ext cx="7560840" cy="5490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Мероприятия в рамках изучения</a:t>
            </a:r>
          </a:p>
          <a:p>
            <a:pPr lvl="0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(Приказ МОиН РТ от 11.10.2017 № под-1627/17)</a:t>
            </a:r>
          </a:p>
          <a:p>
            <a:pPr lvl="0" algn="just"/>
            <a:endParaRPr lang="ru-RU" b="1" dirty="0">
              <a:solidFill>
                <a:srgbClr val="002060"/>
              </a:solidFill>
            </a:endParaRPr>
          </a:p>
          <a:p>
            <a:pPr marL="571500" lvl="0" indent="-5715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70C0"/>
                </a:solidFill>
              </a:rPr>
              <a:t>Диагностическое тестирование мобильной группой РЦМКО учащихся 7-8 классов</a:t>
            </a:r>
          </a:p>
          <a:p>
            <a:pPr marL="457118" lvl="0" indent="-457118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endParaRPr lang="ru-RU" dirty="0">
              <a:solidFill>
                <a:srgbClr val="0070C0"/>
              </a:solidFill>
            </a:endParaRPr>
          </a:p>
          <a:p>
            <a:pPr marL="571500" lvl="0" indent="-5715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70C0"/>
                </a:solidFill>
              </a:rPr>
              <a:t>Изучение состояния учебно-методической деятельности районного отдела образования, методической службы</a:t>
            </a:r>
          </a:p>
          <a:p>
            <a:pPr marL="457118" lvl="0" indent="-457118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endParaRPr lang="ru-RU" dirty="0">
              <a:solidFill>
                <a:srgbClr val="0070C0"/>
              </a:solidFill>
            </a:endParaRPr>
          </a:p>
          <a:p>
            <a:pPr marL="571500" lvl="0" indent="-5715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70C0"/>
                </a:solidFill>
              </a:rPr>
              <a:t>Выход в образовательные организации (школы, детские сады)</a:t>
            </a:r>
          </a:p>
          <a:p>
            <a:pPr marL="457118" lvl="0" indent="-457118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endParaRPr lang="ru-RU" dirty="0">
              <a:solidFill>
                <a:srgbClr val="0070C0"/>
              </a:solidFill>
            </a:endParaRPr>
          </a:p>
          <a:p>
            <a:pPr marL="571500" lvl="0" indent="-5715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C00000"/>
                </a:solidFill>
              </a:rPr>
              <a:t>Посещение уроков, занятий</a:t>
            </a:r>
          </a:p>
          <a:p>
            <a:pPr marL="457118" lvl="0" indent="-457118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endParaRPr lang="ru-RU" dirty="0">
              <a:solidFill>
                <a:srgbClr val="0070C0"/>
              </a:solidFill>
            </a:endParaRPr>
          </a:p>
          <a:p>
            <a:pPr marL="571500" lvl="0" indent="-5715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70C0"/>
                </a:solidFill>
              </a:rPr>
              <a:t>Беседа с администрацией, учителями</a:t>
            </a:r>
          </a:p>
          <a:p>
            <a:pPr marL="457118" lvl="0" indent="-457118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endParaRPr lang="ru-RU" dirty="0">
              <a:solidFill>
                <a:srgbClr val="0070C0"/>
              </a:solidFill>
            </a:endParaRPr>
          </a:p>
          <a:p>
            <a:pPr marL="571500" lvl="0" indent="-5715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C00000"/>
                </a:solidFill>
              </a:rPr>
              <a:t>Совещание с директорами образовательных организаций </a:t>
            </a:r>
          </a:p>
          <a:p>
            <a:pPr lvl="0" algn="just"/>
            <a:endParaRPr lang="ru-RU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0" name="Picture 4" descr="C:\Users\Afanaseva\Desktop\Августовка 2014, 2015, 2016, 2017\Августовка 2017\Доклад министра\От Адели\Оптимальные размеры\лого_пнг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065" y="162621"/>
            <a:ext cx="688527" cy="687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99592" y="95017"/>
            <a:ext cx="813690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Мероприятия в рамках 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изучения учебно-методической </a:t>
            </a: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деятельности </a:t>
            </a:r>
          </a:p>
          <a:p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Приказы </a:t>
            </a: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МОиН РТ от 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13.10.2017 </a:t>
            </a: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№ 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под-1658/17, </a:t>
            </a:r>
          </a:p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01.12.2017 № под-1931/17)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ru-RU" sz="1600" b="1" dirty="0">
              <a:solidFill>
                <a:srgbClr val="002060"/>
              </a:solidFill>
            </a:endParaRPr>
          </a:p>
          <a:p>
            <a:pPr indent="-571500" algn="just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70C0"/>
                </a:solidFill>
              </a:rPr>
              <a:t>Диагностическое тестирование мобильной группой РЦМКО учащихся 7-8 классов</a:t>
            </a:r>
          </a:p>
          <a:p>
            <a:pPr indent="-457118" algn="just"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ru-RU" sz="900" dirty="0">
              <a:solidFill>
                <a:srgbClr val="0070C0"/>
              </a:solidFill>
            </a:endParaRPr>
          </a:p>
          <a:p>
            <a:pPr indent="-571500" algn="just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70C0"/>
                </a:solidFill>
              </a:rPr>
              <a:t>Изучение состояния учебно-методической деятельности районного отдела образования, методической службы</a:t>
            </a:r>
          </a:p>
          <a:p>
            <a:pPr indent="-457118" algn="just"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ru-RU" sz="900" dirty="0">
              <a:solidFill>
                <a:srgbClr val="0070C0"/>
              </a:solidFill>
            </a:endParaRPr>
          </a:p>
          <a:p>
            <a:pPr indent="-571500" algn="just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70C0"/>
                </a:solidFill>
              </a:rPr>
              <a:t>Выход в образовательные организации (школы, детские сады)</a:t>
            </a:r>
          </a:p>
          <a:p>
            <a:pPr indent="-457118" algn="just"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ru-RU" sz="900" dirty="0">
              <a:solidFill>
                <a:srgbClr val="0070C0"/>
              </a:solidFill>
            </a:endParaRPr>
          </a:p>
          <a:p>
            <a:pPr indent="-571500" algn="just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C00000"/>
                </a:solidFill>
              </a:rPr>
              <a:t>Посещение </a:t>
            </a:r>
            <a:r>
              <a:rPr lang="ru-RU" dirty="0">
                <a:solidFill>
                  <a:srgbClr val="C00000"/>
                </a:solidFill>
              </a:rPr>
              <a:t>занятий</a:t>
            </a:r>
          </a:p>
          <a:p>
            <a:pPr indent="-457118" algn="just"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ru-RU" sz="900" dirty="0">
              <a:solidFill>
                <a:srgbClr val="0070C0"/>
              </a:solidFill>
            </a:endParaRPr>
          </a:p>
          <a:p>
            <a:pPr indent="-571500" algn="just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70C0"/>
                </a:solidFill>
              </a:rPr>
              <a:t>Беседа с администрацией, учителями</a:t>
            </a:r>
          </a:p>
          <a:p>
            <a:pPr indent="-457118" algn="just"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ru-RU" sz="800" dirty="0">
              <a:solidFill>
                <a:srgbClr val="0070C0"/>
              </a:solidFill>
            </a:endParaRPr>
          </a:p>
          <a:p>
            <a:pPr indent="-571500" algn="just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C00000"/>
                </a:solidFill>
              </a:rPr>
              <a:t>Совещание с директорами образовательных организаций </a:t>
            </a:r>
          </a:p>
        </p:txBody>
      </p:sp>
    </p:spTree>
    <p:extLst>
      <p:ext uri="{BB962C8B-B14F-4D97-AF65-F5344CB8AC3E}">
        <p14:creationId xmlns:p14="http://schemas.microsoft.com/office/powerpoint/2010/main" val="55707933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2"/>
          <p:cNvSpPr txBox="1">
            <a:spLocks/>
          </p:cNvSpPr>
          <p:nvPr/>
        </p:nvSpPr>
        <p:spPr>
          <a:xfrm>
            <a:off x="1547666" y="51470"/>
            <a:ext cx="7645231" cy="1296144"/>
          </a:xfrm>
          <a:prstGeom prst="rect">
            <a:avLst/>
          </a:prstGeom>
        </p:spPr>
        <p:txBody>
          <a:bodyPr vert="horz" lIns="91410" tIns="45705" rIns="91410" bIns="45705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600" b="1" dirty="0">
              <a:solidFill>
                <a:srgbClr val="1F497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1043608" y="33467"/>
            <a:ext cx="7819298" cy="892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10" tIns="45705" rIns="91410" bIns="45705">
            <a:spAutoFit/>
          </a:bodyPr>
          <a:lstStyle/>
          <a:p>
            <a:pPr algn="ctr"/>
            <a:r>
              <a:rPr lang="ru-RU" altLang="ru-RU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itchFamily="34" charset="0"/>
                <a:cs typeface="Calibri" pitchFamily="34" charset="0"/>
              </a:rPr>
              <a:t>Координационный совет по совершенствованию</a:t>
            </a:r>
          </a:p>
          <a:p>
            <a:pPr algn="ctr"/>
            <a:r>
              <a:rPr lang="ru-RU" altLang="ru-RU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itchFamily="34" charset="0"/>
                <a:cs typeface="Calibri" pitchFamily="34" charset="0"/>
              </a:rPr>
              <a:t> учебно-методической деятельности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335" y="987578"/>
            <a:ext cx="477569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b="1" dirty="0" smtClean="0">
                <a:solidFill>
                  <a:srgbClr val="0070C0"/>
                </a:solidFill>
              </a:rPr>
              <a:t>Изучение </a:t>
            </a:r>
            <a:r>
              <a:rPr lang="ru-RU" sz="2200" b="1" dirty="0" smtClean="0">
                <a:solidFill>
                  <a:srgbClr val="A8246F"/>
                </a:solidFill>
              </a:rPr>
              <a:t>учебно-методической деятельности </a:t>
            </a:r>
            <a:r>
              <a:rPr lang="ru-RU" sz="2200" b="1" dirty="0" smtClean="0">
                <a:solidFill>
                  <a:srgbClr val="0070C0"/>
                </a:solidFill>
              </a:rPr>
              <a:t>муниципальных образований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200" b="1" dirty="0" smtClean="0">
              <a:solidFill>
                <a:srgbClr val="0070C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b="1" dirty="0" smtClean="0">
                <a:solidFill>
                  <a:srgbClr val="0070C0"/>
                </a:solidFill>
              </a:rPr>
              <a:t>Экспертиза уроков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200" b="1" dirty="0">
              <a:solidFill>
                <a:srgbClr val="0070C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b="1" dirty="0" smtClean="0">
                <a:solidFill>
                  <a:srgbClr val="0070C0"/>
                </a:solidFill>
              </a:rPr>
              <a:t>Мониторинг знаний учащихся </a:t>
            </a:r>
            <a:endParaRPr lang="ru-RU" sz="2200" b="1" dirty="0">
              <a:solidFill>
                <a:srgbClr val="0070C0"/>
              </a:solidFill>
            </a:endParaRPr>
          </a:p>
          <a:p>
            <a:pPr indent="358775"/>
            <a:r>
              <a:rPr lang="ru-RU" sz="2200" b="1" dirty="0" smtClean="0">
                <a:solidFill>
                  <a:srgbClr val="A8246F"/>
                </a:solidFill>
              </a:rPr>
              <a:t>7-8 классов</a:t>
            </a:r>
          </a:p>
          <a:p>
            <a:pPr marL="285750" indent="-285750">
              <a:buFontTx/>
              <a:buChar char="-"/>
            </a:pPr>
            <a:endParaRPr lang="ru-RU" sz="2200" b="1" dirty="0">
              <a:solidFill>
                <a:srgbClr val="0070C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b="1" dirty="0" smtClean="0">
                <a:solidFill>
                  <a:srgbClr val="0070C0"/>
                </a:solidFill>
              </a:rPr>
              <a:t>Разработка </a:t>
            </a:r>
            <a:r>
              <a:rPr lang="ru-RU" sz="2200" b="1" dirty="0" smtClean="0">
                <a:solidFill>
                  <a:srgbClr val="A8246F"/>
                </a:solidFill>
              </a:rPr>
              <a:t>«дорожных карт»</a:t>
            </a:r>
            <a:endParaRPr lang="ru-RU" sz="2200" b="1" dirty="0">
              <a:solidFill>
                <a:srgbClr val="A8246F"/>
              </a:solidFill>
            </a:endParaRPr>
          </a:p>
        </p:txBody>
      </p:sp>
      <p:grpSp>
        <p:nvGrpSpPr>
          <p:cNvPr id="43" name="Группа 42"/>
          <p:cNvGrpSpPr/>
          <p:nvPr/>
        </p:nvGrpSpPr>
        <p:grpSpPr>
          <a:xfrm>
            <a:off x="6165138" y="2318704"/>
            <a:ext cx="1431198" cy="1318207"/>
            <a:chOff x="3492014" y="1426080"/>
            <a:chExt cx="968531" cy="968531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80" name="Овал 79"/>
            <p:cNvSpPr/>
            <p:nvPr/>
          </p:nvSpPr>
          <p:spPr>
            <a:xfrm>
              <a:off x="3492014" y="1426080"/>
              <a:ext cx="968531" cy="968531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81" name="Овал 4"/>
            <p:cNvSpPr/>
            <p:nvPr/>
          </p:nvSpPr>
          <p:spPr>
            <a:xfrm>
              <a:off x="3534679" y="1614942"/>
              <a:ext cx="915473" cy="68485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7940" tIns="27940" rIns="27940" bIns="27940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b="1" kern="1200" dirty="0" smtClean="0">
                  <a:solidFill>
                    <a:srgbClr val="A8246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КООРДИНА-ЦИОННЫЙ СОВЕТ</a:t>
              </a:r>
              <a:endParaRPr lang="ru-RU" b="1" kern="1200" dirty="0">
                <a:solidFill>
                  <a:srgbClr val="A824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44" name="Группа 43"/>
          <p:cNvGrpSpPr/>
          <p:nvPr/>
        </p:nvGrpSpPr>
        <p:grpSpPr>
          <a:xfrm>
            <a:off x="6732240" y="2121168"/>
            <a:ext cx="340104" cy="218083"/>
            <a:chOff x="3843594" y="1117471"/>
            <a:chExt cx="340104" cy="218083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8" name="Стрелка вправо 77"/>
            <p:cNvSpPr/>
            <p:nvPr/>
          </p:nvSpPr>
          <p:spPr>
            <a:xfrm rot="16199978">
              <a:off x="3904604" y="1056461"/>
              <a:ext cx="218083" cy="340104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9" name="Стрелка вправо 6"/>
            <p:cNvSpPr/>
            <p:nvPr/>
          </p:nvSpPr>
          <p:spPr>
            <a:xfrm rot="26999978">
              <a:off x="3937317" y="1157194"/>
              <a:ext cx="152658" cy="20406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kern="1200" dirty="0"/>
            </a:p>
          </p:txBody>
        </p:sp>
      </p:grpSp>
      <p:grpSp>
        <p:nvGrpSpPr>
          <p:cNvPr id="45" name="Группа 44"/>
          <p:cNvGrpSpPr/>
          <p:nvPr/>
        </p:nvGrpSpPr>
        <p:grpSpPr>
          <a:xfrm>
            <a:off x="6349846" y="970055"/>
            <a:ext cx="1136557" cy="1097647"/>
            <a:chOff x="3674339" y="1460"/>
            <a:chExt cx="1206300" cy="1013141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6" name="Овал 75"/>
            <p:cNvSpPr/>
            <p:nvPr/>
          </p:nvSpPr>
          <p:spPr>
            <a:xfrm>
              <a:off x="3674339" y="1460"/>
              <a:ext cx="1206300" cy="1013141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77" name="Овал 8"/>
            <p:cNvSpPr/>
            <p:nvPr/>
          </p:nvSpPr>
          <p:spPr>
            <a:xfrm>
              <a:off x="3827192" y="149831"/>
              <a:ext cx="852982" cy="71639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МОУО</a:t>
              </a:r>
              <a:endParaRPr lang="ru-RU" sz="2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46" name="Группа 45"/>
          <p:cNvGrpSpPr/>
          <p:nvPr/>
        </p:nvGrpSpPr>
        <p:grpSpPr>
          <a:xfrm>
            <a:off x="7420646" y="2352104"/>
            <a:ext cx="175690" cy="340104"/>
            <a:chOff x="4484424" y="1417771"/>
            <a:chExt cx="175690" cy="340104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4" name="Стрелка вправо 73"/>
            <p:cNvSpPr/>
            <p:nvPr/>
          </p:nvSpPr>
          <p:spPr>
            <a:xfrm rot="19799982">
              <a:off x="4484424" y="1417771"/>
              <a:ext cx="175690" cy="340104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5" name="Стрелка вправо 10"/>
            <p:cNvSpPr/>
            <p:nvPr/>
          </p:nvSpPr>
          <p:spPr>
            <a:xfrm rot="19799982">
              <a:off x="4487955" y="1498969"/>
              <a:ext cx="122983" cy="20406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kern="1200" dirty="0"/>
            </a:p>
          </p:txBody>
        </p:sp>
      </p:grpSp>
      <p:grpSp>
        <p:nvGrpSpPr>
          <p:cNvPr id="47" name="Группа 46"/>
          <p:cNvGrpSpPr/>
          <p:nvPr/>
        </p:nvGrpSpPr>
        <p:grpSpPr>
          <a:xfrm>
            <a:off x="7596340" y="1635647"/>
            <a:ext cx="1224135" cy="1198467"/>
            <a:chOff x="4688806" y="774563"/>
            <a:chExt cx="1204319" cy="1081692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2" name="Овал 71"/>
            <p:cNvSpPr/>
            <p:nvPr/>
          </p:nvSpPr>
          <p:spPr>
            <a:xfrm>
              <a:off x="4688806" y="774563"/>
              <a:ext cx="1204319" cy="108169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73" name="Овал 12"/>
            <p:cNvSpPr/>
            <p:nvPr/>
          </p:nvSpPr>
          <p:spPr>
            <a:xfrm>
              <a:off x="4866292" y="904547"/>
              <a:ext cx="851583" cy="76487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ИРО РТ</a:t>
              </a:r>
              <a:endParaRPr lang="ru-RU" sz="20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48" name="Группа 47"/>
          <p:cNvGrpSpPr/>
          <p:nvPr/>
        </p:nvGrpSpPr>
        <p:grpSpPr>
          <a:xfrm>
            <a:off x="7456899" y="3242439"/>
            <a:ext cx="174492" cy="340104"/>
            <a:chOff x="4484073" y="2062268"/>
            <a:chExt cx="174492" cy="340104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0" name="Стрелка вправо 69"/>
            <p:cNvSpPr/>
            <p:nvPr/>
          </p:nvSpPr>
          <p:spPr>
            <a:xfrm rot="1800018">
              <a:off x="4484073" y="2062268"/>
              <a:ext cx="174492" cy="340104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1" name="Стрелка вправо 14"/>
            <p:cNvSpPr/>
            <p:nvPr/>
          </p:nvSpPr>
          <p:spPr>
            <a:xfrm rot="1800018">
              <a:off x="4487580" y="2117202"/>
              <a:ext cx="122144" cy="20406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kern="1200" dirty="0"/>
            </a:p>
          </p:txBody>
        </p:sp>
      </p:grpSp>
      <p:grpSp>
        <p:nvGrpSpPr>
          <p:cNvPr id="49" name="Группа 48"/>
          <p:cNvGrpSpPr/>
          <p:nvPr/>
        </p:nvGrpSpPr>
        <p:grpSpPr>
          <a:xfrm>
            <a:off x="7392772" y="3359107"/>
            <a:ext cx="1249566" cy="1228868"/>
            <a:chOff x="4621928" y="2068253"/>
            <a:chExt cx="1209441" cy="1084853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68" name="Овал 67"/>
            <p:cNvSpPr/>
            <p:nvPr/>
          </p:nvSpPr>
          <p:spPr>
            <a:xfrm>
              <a:off x="4621928" y="2068253"/>
              <a:ext cx="1209441" cy="1084853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69" name="Овал 16"/>
            <p:cNvSpPr/>
            <p:nvPr/>
          </p:nvSpPr>
          <p:spPr>
            <a:xfrm>
              <a:off x="4799047" y="2227126"/>
              <a:ext cx="855203" cy="76710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РЦМКО</a:t>
              </a:r>
              <a:endParaRPr lang="ru-RU" sz="20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51" name="Группа 50"/>
          <p:cNvGrpSpPr/>
          <p:nvPr/>
        </p:nvGrpSpPr>
        <p:grpSpPr>
          <a:xfrm>
            <a:off x="5130116" y="3359107"/>
            <a:ext cx="1242084" cy="1228868"/>
            <a:chOff x="3287598" y="2906818"/>
            <a:chExt cx="1306281" cy="986082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64" name="Овал 63"/>
            <p:cNvSpPr/>
            <p:nvPr/>
          </p:nvSpPr>
          <p:spPr>
            <a:xfrm>
              <a:off x="3287598" y="2906818"/>
              <a:ext cx="1306281" cy="98608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65" name="Овал 20"/>
            <p:cNvSpPr/>
            <p:nvPr/>
          </p:nvSpPr>
          <p:spPr>
            <a:xfrm>
              <a:off x="3469891" y="3076378"/>
              <a:ext cx="923681" cy="697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МОиН РТ</a:t>
              </a:r>
              <a:endParaRPr lang="ru-RU" sz="20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52" name="Группа 51"/>
          <p:cNvGrpSpPr/>
          <p:nvPr/>
        </p:nvGrpSpPr>
        <p:grpSpPr>
          <a:xfrm>
            <a:off x="6130034" y="3219822"/>
            <a:ext cx="170158" cy="340104"/>
            <a:chOff x="3374332" y="2060278"/>
            <a:chExt cx="170158" cy="340104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62" name="Стрелка вправо 61"/>
            <p:cNvSpPr/>
            <p:nvPr/>
          </p:nvSpPr>
          <p:spPr>
            <a:xfrm rot="9000028">
              <a:off x="3374332" y="2060278"/>
              <a:ext cx="170158" cy="340104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3" name="Стрелка вправо 22"/>
            <p:cNvSpPr/>
            <p:nvPr/>
          </p:nvSpPr>
          <p:spPr>
            <a:xfrm rot="19800028">
              <a:off x="3421960" y="2115537"/>
              <a:ext cx="119111" cy="20406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kern="1200" dirty="0"/>
            </a:p>
          </p:txBody>
        </p:sp>
      </p:grpSp>
      <p:grpSp>
        <p:nvGrpSpPr>
          <p:cNvPr id="54" name="Группа 53"/>
          <p:cNvGrpSpPr/>
          <p:nvPr/>
        </p:nvGrpSpPr>
        <p:grpSpPr>
          <a:xfrm>
            <a:off x="6156176" y="2376600"/>
            <a:ext cx="189112" cy="340104"/>
            <a:chOff x="3349834" y="1411638"/>
            <a:chExt cx="189112" cy="340104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8" name="Стрелка вправо 57"/>
            <p:cNvSpPr/>
            <p:nvPr/>
          </p:nvSpPr>
          <p:spPr>
            <a:xfrm rot="12599972">
              <a:off x="3349834" y="1411638"/>
              <a:ext cx="189112" cy="340104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9" name="Стрелка вправо 26"/>
            <p:cNvSpPr/>
            <p:nvPr/>
          </p:nvSpPr>
          <p:spPr>
            <a:xfrm rot="23399972">
              <a:off x="3402768" y="1493842"/>
              <a:ext cx="132378" cy="20406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kern="1200" dirty="0"/>
            </a:p>
          </p:txBody>
        </p:sp>
      </p:grpSp>
      <p:grpSp>
        <p:nvGrpSpPr>
          <p:cNvPr id="55" name="Группа 54"/>
          <p:cNvGrpSpPr/>
          <p:nvPr/>
        </p:nvGrpSpPr>
        <p:grpSpPr>
          <a:xfrm>
            <a:off x="4829480" y="1635648"/>
            <a:ext cx="1326703" cy="1238206"/>
            <a:chOff x="2234343" y="669174"/>
            <a:chExt cx="1132567" cy="1081692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6" name="Овал 55"/>
            <p:cNvSpPr/>
            <p:nvPr/>
          </p:nvSpPr>
          <p:spPr>
            <a:xfrm>
              <a:off x="2234343" y="669174"/>
              <a:ext cx="1132567" cy="108169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57" name="Овал 28"/>
            <p:cNvSpPr/>
            <p:nvPr/>
          </p:nvSpPr>
          <p:spPr>
            <a:xfrm>
              <a:off x="2400204" y="827584"/>
              <a:ext cx="800845" cy="76487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Департамент надзора и контроля в сфере образования</a:t>
              </a:r>
              <a:endParaRPr lang="ru-RU" sz="12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41" name="Номер слайда 3"/>
          <p:cNvSpPr txBox="1">
            <a:spLocks/>
          </p:cNvSpPr>
          <p:nvPr/>
        </p:nvSpPr>
        <p:spPr>
          <a:xfrm>
            <a:off x="6974904" y="4515966"/>
            <a:ext cx="2133600" cy="273844"/>
          </a:xfrm>
          <a:prstGeom prst="rect">
            <a:avLst/>
          </a:prstGeom>
        </p:spPr>
        <p:txBody>
          <a:bodyPr vert="horz" lIns="91404" tIns="45702" rIns="91404" bIns="45702" rtlCol="0" anchor="ctr"/>
          <a:lstStyle>
            <a:defPPr>
              <a:defRPr lang="ru-RU"/>
            </a:defPPr>
            <a:lvl1pPr marL="0" algn="r" defTabSz="914063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22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063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09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24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145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167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20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228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5E0CB1-8A1B-4CAB-B415-0D442957130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2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6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-14734526"/>
            <a:ext cx="7560840" cy="5490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Мероприятия в рамках изучения</a:t>
            </a:r>
          </a:p>
          <a:p>
            <a:pPr lvl="0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(Приказ МОиН РТ от 11.10.2017 № под-1627/17)</a:t>
            </a:r>
          </a:p>
          <a:p>
            <a:pPr lvl="0" algn="just"/>
            <a:endParaRPr lang="ru-RU" b="1" dirty="0">
              <a:solidFill>
                <a:srgbClr val="002060"/>
              </a:solidFill>
            </a:endParaRPr>
          </a:p>
          <a:p>
            <a:pPr marL="571500" lvl="0" indent="-5715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70C0"/>
                </a:solidFill>
              </a:rPr>
              <a:t>Диагностическое тестирование мобильной группой РЦМКО учащихся 7-8 классов</a:t>
            </a:r>
          </a:p>
          <a:p>
            <a:pPr marL="457118" lvl="0" indent="-457118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endParaRPr lang="ru-RU" dirty="0">
              <a:solidFill>
                <a:srgbClr val="0070C0"/>
              </a:solidFill>
            </a:endParaRPr>
          </a:p>
          <a:p>
            <a:pPr marL="571500" lvl="0" indent="-5715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70C0"/>
                </a:solidFill>
              </a:rPr>
              <a:t>Изучение состояния учебно-методической деятельности районного отдела образования, методической службы</a:t>
            </a:r>
          </a:p>
          <a:p>
            <a:pPr marL="457118" lvl="0" indent="-457118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endParaRPr lang="ru-RU" dirty="0">
              <a:solidFill>
                <a:srgbClr val="0070C0"/>
              </a:solidFill>
            </a:endParaRPr>
          </a:p>
          <a:p>
            <a:pPr marL="571500" lvl="0" indent="-5715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70C0"/>
                </a:solidFill>
              </a:rPr>
              <a:t>Выход в образовательные организации (школы, детские сады)</a:t>
            </a:r>
          </a:p>
          <a:p>
            <a:pPr marL="457118" lvl="0" indent="-457118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endParaRPr lang="ru-RU" dirty="0">
              <a:solidFill>
                <a:srgbClr val="0070C0"/>
              </a:solidFill>
            </a:endParaRPr>
          </a:p>
          <a:p>
            <a:pPr marL="571500" lvl="0" indent="-5715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C00000"/>
                </a:solidFill>
              </a:rPr>
              <a:t>Посещение уроков, занятий</a:t>
            </a:r>
          </a:p>
          <a:p>
            <a:pPr marL="457118" lvl="0" indent="-457118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endParaRPr lang="ru-RU" dirty="0">
              <a:solidFill>
                <a:srgbClr val="0070C0"/>
              </a:solidFill>
            </a:endParaRPr>
          </a:p>
          <a:p>
            <a:pPr marL="571500" lvl="0" indent="-5715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70C0"/>
                </a:solidFill>
              </a:rPr>
              <a:t>Беседа с администрацией, учителями</a:t>
            </a:r>
          </a:p>
          <a:p>
            <a:pPr marL="457118" lvl="0" indent="-457118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endParaRPr lang="ru-RU" dirty="0">
              <a:solidFill>
                <a:srgbClr val="0070C0"/>
              </a:solidFill>
            </a:endParaRPr>
          </a:p>
          <a:p>
            <a:pPr marL="571500" lvl="0" indent="-5715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C00000"/>
                </a:solidFill>
              </a:rPr>
              <a:t>Совещание с директорами образовательных организаций </a:t>
            </a:r>
          </a:p>
          <a:p>
            <a:pPr lvl="0" algn="just"/>
            <a:endParaRPr lang="ru-RU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0" name="Picture 4" descr="C:\Users\Afanaseva\Desktop\Августовка 2014, 2015, 2016, 2017\Августовка 2017\Доклад министра\От Адели\Оптимальные размеры\лого_пнг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065" y="162621"/>
            <a:ext cx="688527" cy="687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99592" y="1602254"/>
            <a:ext cx="74168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ПРОБЛЕМЫ  </a:t>
            </a:r>
          </a:p>
          <a:p>
            <a:pPr lvl="0" algn="ctr"/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И РЕКОМЕНДАЦИИ</a:t>
            </a:r>
          </a:p>
        </p:txBody>
      </p:sp>
    </p:spTree>
    <p:extLst>
      <p:ext uri="{BB962C8B-B14F-4D97-AF65-F5344CB8AC3E}">
        <p14:creationId xmlns:p14="http://schemas.microsoft.com/office/powerpoint/2010/main" val="110580807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2"/>
          <p:cNvSpPr txBox="1">
            <a:spLocks/>
          </p:cNvSpPr>
          <p:nvPr/>
        </p:nvSpPr>
        <p:spPr>
          <a:xfrm>
            <a:off x="1547666" y="51470"/>
            <a:ext cx="7645231" cy="1296144"/>
          </a:xfrm>
          <a:prstGeom prst="rect">
            <a:avLst/>
          </a:prstGeom>
        </p:spPr>
        <p:txBody>
          <a:bodyPr vert="horz" lIns="91410" tIns="45705" rIns="91410" bIns="45705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600" b="1" dirty="0">
              <a:solidFill>
                <a:srgbClr val="1F497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1043608" y="33467"/>
            <a:ext cx="7819298" cy="892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10" tIns="45705" rIns="91410" bIns="45705">
            <a:spAutoFit/>
          </a:bodyPr>
          <a:lstStyle/>
          <a:p>
            <a:pPr algn="ctr"/>
            <a:r>
              <a:rPr lang="ru-RU" altLang="ru-RU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itchFamily="34" charset="0"/>
                <a:cs typeface="Calibri" pitchFamily="34" charset="0"/>
              </a:rPr>
              <a:t>Координационный совет по совершенствованию</a:t>
            </a:r>
          </a:p>
          <a:p>
            <a:pPr algn="ctr"/>
            <a:r>
              <a:rPr lang="ru-RU" altLang="ru-RU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itchFamily="34" charset="0"/>
                <a:cs typeface="Calibri" pitchFamily="34" charset="0"/>
              </a:rPr>
              <a:t> учебно-методической деятельности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335" y="987578"/>
            <a:ext cx="477569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b="1" dirty="0" smtClean="0">
                <a:solidFill>
                  <a:srgbClr val="0070C0"/>
                </a:solidFill>
              </a:rPr>
              <a:t>Изучение </a:t>
            </a:r>
            <a:r>
              <a:rPr lang="ru-RU" sz="2200" b="1" dirty="0" smtClean="0">
                <a:solidFill>
                  <a:srgbClr val="A8246F"/>
                </a:solidFill>
              </a:rPr>
              <a:t>учебно-методической деятельности </a:t>
            </a:r>
            <a:r>
              <a:rPr lang="ru-RU" sz="2200" b="1" dirty="0" smtClean="0">
                <a:solidFill>
                  <a:srgbClr val="0070C0"/>
                </a:solidFill>
              </a:rPr>
              <a:t>муниципальных образований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200" b="1" dirty="0" smtClean="0">
              <a:solidFill>
                <a:srgbClr val="0070C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b="1" dirty="0" smtClean="0">
                <a:solidFill>
                  <a:srgbClr val="0070C0"/>
                </a:solidFill>
              </a:rPr>
              <a:t>Экспертиза уроков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200" b="1" dirty="0">
              <a:solidFill>
                <a:srgbClr val="0070C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b="1" dirty="0" smtClean="0">
                <a:solidFill>
                  <a:srgbClr val="0070C0"/>
                </a:solidFill>
              </a:rPr>
              <a:t>Мониторинг знаний учащихся </a:t>
            </a:r>
            <a:endParaRPr lang="ru-RU" sz="2200" b="1" dirty="0">
              <a:solidFill>
                <a:srgbClr val="0070C0"/>
              </a:solidFill>
            </a:endParaRPr>
          </a:p>
          <a:p>
            <a:pPr indent="358775"/>
            <a:r>
              <a:rPr lang="ru-RU" sz="2200" b="1" dirty="0" smtClean="0">
                <a:solidFill>
                  <a:srgbClr val="A8246F"/>
                </a:solidFill>
              </a:rPr>
              <a:t>7-8 классов</a:t>
            </a:r>
          </a:p>
          <a:p>
            <a:pPr marL="285750" indent="-285750">
              <a:buFontTx/>
              <a:buChar char="-"/>
            </a:pPr>
            <a:endParaRPr lang="ru-RU" sz="2200" b="1" dirty="0">
              <a:solidFill>
                <a:srgbClr val="0070C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b="1" dirty="0" smtClean="0">
                <a:solidFill>
                  <a:srgbClr val="0070C0"/>
                </a:solidFill>
              </a:rPr>
              <a:t>Разработка </a:t>
            </a:r>
            <a:r>
              <a:rPr lang="ru-RU" sz="2200" b="1" dirty="0" smtClean="0">
                <a:solidFill>
                  <a:srgbClr val="A8246F"/>
                </a:solidFill>
              </a:rPr>
              <a:t>«дорожных карт»</a:t>
            </a:r>
            <a:endParaRPr lang="ru-RU" sz="2200" b="1" dirty="0">
              <a:solidFill>
                <a:srgbClr val="A8246F"/>
              </a:solidFill>
            </a:endParaRPr>
          </a:p>
        </p:txBody>
      </p:sp>
      <p:grpSp>
        <p:nvGrpSpPr>
          <p:cNvPr id="43" name="Группа 42"/>
          <p:cNvGrpSpPr/>
          <p:nvPr/>
        </p:nvGrpSpPr>
        <p:grpSpPr>
          <a:xfrm>
            <a:off x="6165138" y="2318704"/>
            <a:ext cx="1431198" cy="1318207"/>
            <a:chOff x="3492014" y="1426080"/>
            <a:chExt cx="968531" cy="968531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80" name="Овал 79"/>
            <p:cNvSpPr/>
            <p:nvPr/>
          </p:nvSpPr>
          <p:spPr>
            <a:xfrm>
              <a:off x="3492014" y="1426080"/>
              <a:ext cx="968531" cy="968531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81" name="Овал 4"/>
            <p:cNvSpPr/>
            <p:nvPr/>
          </p:nvSpPr>
          <p:spPr>
            <a:xfrm>
              <a:off x="3534679" y="1614942"/>
              <a:ext cx="915473" cy="68485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7940" tIns="27940" rIns="27940" bIns="27940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b="1" kern="1200" dirty="0" smtClean="0">
                  <a:solidFill>
                    <a:srgbClr val="A8246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КООРДИНА-ЦИОННЫЙ СОВЕТ</a:t>
              </a:r>
              <a:endParaRPr lang="ru-RU" b="1" kern="1200" dirty="0">
                <a:solidFill>
                  <a:srgbClr val="A824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44" name="Группа 43"/>
          <p:cNvGrpSpPr/>
          <p:nvPr/>
        </p:nvGrpSpPr>
        <p:grpSpPr>
          <a:xfrm>
            <a:off x="6732240" y="2121168"/>
            <a:ext cx="340104" cy="218083"/>
            <a:chOff x="3843594" y="1117471"/>
            <a:chExt cx="340104" cy="218083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8" name="Стрелка вправо 77"/>
            <p:cNvSpPr/>
            <p:nvPr/>
          </p:nvSpPr>
          <p:spPr>
            <a:xfrm rot="16199978">
              <a:off x="3904604" y="1056461"/>
              <a:ext cx="218083" cy="340104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9" name="Стрелка вправо 6"/>
            <p:cNvSpPr/>
            <p:nvPr/>
          </p:nvSpPr>
          <p:spPr>
            <a:xfrm rot="26999978">
              <a:off x="3937317" y="1157194"/>
              <a:ext cx="152658" cy="20406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kern="1200" dirty="0"/>
            </a:p>
          </p:txBody>
        </p:sp>
      </p:grpSp>
      <p:grpSp>
        <p:nvGrpSpPr>
          <p:cNvPr id="45" name="Группа 44"/>
          <p:cNvGrpSpPr/>
          <p:nvPr/>
        </p:nvGrpSpPr>
        <p:grpSpPr>
          <a:xfrm>
            <a:off x="6349846" y="970055"/>
            <a:ext cx="1136557" cy="1097647"/>
            <a:chOff x="3674339" y="1460"/>
            <a:chExt cx="1206300" cy="1013141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6" name="Овал 75"/>
            <p:cNvSpPr/>
            <p:nvPr/>
          </p:nvSpPr>
          <p:spPr>
            <a:xfrm>
              <a:off x="3674339" y="1460"/>
              <a:ext cx="1206300" cy="1013141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77" name="Овал 8"/>
            <p:cNvSpPr/>
            <p:nvPr/>
          </p:nvSpPr>
          <p:spPr>
            <a:xfrm>
              <a:off x="3827192" y="149831"/>
              <a:ext cx="852982" cy="71639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МОУО</a:t>
              </a:r>
              <a:endParaRPr lang="ru-RU" sz="2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46" name="Группа 45"/>
          <p:cNvGrpSpPr/>
          <p:nvPr/>
        </p:nvGrpSpPr>
        <p:grpSpPr>
          <a:xfrm>
            <a:off x="7420646" y="2352104"/>
            <a:ext cx="175690" cy="340104"/>
            <a:chOff x="4484424" y="1417771"/>
            <a:chExt cx="175690" cy="340104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4" name="Стрелка вправо 73"/>
            <p:cNvSpPr/>
            <p:nvPr/>
          </p:nvSpPr>
          <p:spPr>
            <a:xfrm rot="19799982">
              <a:off x="4484424" y="1417771"/>
              <a:ext cx="175690" cy="340104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5" name="Стрелка вправо 10"/>
            <p:cNvSpPr/>
            <p:nvPr/>
          </p:nvSpPr>
          <p:spPr>
            <a:xfrm rot="19799982">
              <a:off x="4487955" y="1498969"/>
              <a:ext cx="122983" cy="20406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kern="1200" dirty="0"/>
            </a:p>
          </p:txBody>
        </p:sp>
      </p:grpSp>
      <p:grpSp>
        <p:nvGrpSpPr>
          <p:cNvPr id="47" name="Группа 46"/>
          <p:cNvGrpSpPr/>
          <p:nvPr/>
        </p:nvGrpSpPr>
        <p:grpSpPr>
          <a:xfrm>
            <a:off x="7596340" y="1635647"/>
            <a:ext cx="1224135" cy="1198467"/>
            <a:chOff x="4688806" y="774563"/>
            <a:chExt cx="1204319" cy="1081692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2" name="Овал 71"/>
            <p:cNvSpPr/>
            <p:nvPr/>
          </p:nvSpPr>
          <p:spPr>
            <a:xfrm>
              <a:off x="4688806" y="774563"/>
              <a:ext cx="1204319" cy="108169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73" name="Овал 12"/>
            <p:cNvSpPr/>
            <p:nvPr/>
          </p:nvSpPr>
          <p:spPr>
            <a:xfrm>
              <a:off x="4866292" y="904547"/>
              <a:ext cx="851583" cy="76487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ИРО РТ</a:t>
              </a:r>
              <a:endParaRPr lang="ru-RU" sz="20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48" name="Группа 47"/>
          <p:cNvGrpSpPr/>
          <p:nvPr/>
        </p:nvGrpSpPr>
        <p:grpSpPr>
          <a:xfrm>
            <a:off x="7456899" y="3242439"/>
            <a:ext cx="174492" cy="340104"/>
            <a:chOff x="4484073" y="2062268"/>
            <a:chExt cx="174492" cy="340104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0" name="Стрелка вправо 69"/>
            <p:cNvSpPr/>
            <p:nvPr/>
          </p:nvSpPr>
          <p:spPr>
            <a:xfrm rot="1800018">
              <a:off x="4484073" y="2062268"/>
              <a:ext cx="174492" cy="340104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1" name="Стрелка вправо 14"/>
            <p:cNvSpPr/>
            <p:nvPr/>
          </p:nvSpPr>
          <p:spPr>
            <a:xfrm rot="1800018">
              <a:off x="4487580" y="2117202"/>
              <a:ext cx="122144" cy="20406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kern="1200" dirty="0"/>
            </a:p>
          </p:txBody>
        </p:sp>
      </p:grpSp>
      <p:grpSp>
        <p:nvGrpSpPr>
          <p:cNvPr id="49" name="Группа 48"/>
          <p:cNvGrpSpPr/>
          <p:nvPr/>
        </p:nvGrpSpPr>
        <p:grpSpPr>
          <a:xfrm>
            <a:off x="7392772" y="3359107"/>
            <a:ext cx="1249566" cy="1228868"/>
            <a:chOff x="4621928" y="2068253"/>
            <a:chExt cx="1209441" cy="1084853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68" name="Овал 67"/>
            <p:cNvSpPr/>
            <p:nvPr/>
          </p:nvSpPr>
          <p:spPr>
            <a:xfrm>
              <a:off x="4621928" y="2068253"/>
              <a:ext cx="1209441" cy="1084853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69" name="Овал 16"/>
            <p:cNvSpPr/>
            <p:nvPr/>
          </p:nvSpPr>
          <p:spPr>
            <a:xfrm>
              <a:off x="4799047" y="2227126"/>
              <a:ext cx="855203" cy="76710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РЦМКО</a:t>
              </a:r>
              <a:endParaRPr lang="ru-RU" sz="20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51" name="Группа 50"/>
          <p:cNvGrpSpPr/>
          <p:nvPr/>
        </p:nvGrpSpPr>
        <p:grpSpPr>
          <a:xfrm>
            <a:off x="5130116" y="3359107"/>
            <a:ext cx="1242084" cy="1228868"/>
            <a:chOff x="3287598" y="2906818"/>
            <a:chExt cx="1306281" cy="986082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64" name="Овал 63"/>
            <p:cNvSpPr/>
            <p:nvPr/>
          </p:nvSpPr>
          <p:spPr>
            <a:xfrm>
              <a:off x="3287598" y="2906818"/>
              <a:ext cx="1306281" cy="98608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65" name="Овал 20"/>
            <p:cNvSpPr/>
            <p:nvPr/>
          </p:nvSpPr>
          <p:spPr>
            <a:xfrm>
              <a:off x="3469891" y="3076378"/>
              <a:ext cx="923681" cy="697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МОиН РТ</a:t>
              </a:r>
              <a:endParaRPr lang="ru-RU" sz="20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52" name="Группа 51"/>
          <p:cNvGrpSpPr/>
          <p:nvPr/>
        </p:nvGrpSpPr>
        <p:grpSpPr>
          <a:xfrm>
            <a:off x="6130034" y="3219822"/>
            <a:ext cx="170158" cy="340104"/>
            <a:chOff x="3374332" y="2060278"/>
            <a:chExt cx="170158" cy="340104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62" name="Стрелка вправо 61"/>
            <p:cNvSpPr/>
            <p:nvPr/>
          </p:nvSpPr>
          <p:spPr>
            <a:xfrm rot="9000028">
              <a:off x="3374332" y="2060278"/>
              <a:ext cx="170158" cy="340104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3" name="Стрелка вправо 22"/>
            <p:cNvSpPr/>
            <p:nvPr/>
          </p:nvSpPr>
          <p:spPr>
            <a:xfrm rot="19800028">
              <a:off x="3421960" y="2115537"/>
              <a:ext cx="119111" cy="20406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kern="1200" dirty="0"/>
            </a:p>
          </p:txBody>
        </p:sp>
      </p:grpSp>
      <p:grpSp>
        <p:nvGrpSpPr>
          <p:cNvPr id="54" name="Группа 53"/>
          <p:cNvGrpSpPr/>
          <p:nvPr/>
        </p:nvGrpSpPr>
        <p:grpSpPr>
          <a:xfrm>
            <a:off x="6156176" y="2376600"/>
            <a:ext cx="189112" cy="340104"/>
            <a:chOff x="3349834" y="1411638"/>
            <a:chExt cx="189112" cy="340104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8" name="Стрелка вправо 57"/>
            <p:cNvSpPr/>
            <p:nvPr/>
          </p:nvSpPr>
          <p:spPr>
            <a:xfrm rot="12599972">
              <a:off x="3349834" y="1411638"/>
              <a:ext cx="189112" cy="340104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9" name="Стрелка вправо 26"/>
            <p:cNvSpPr/>
            <p:nvPr/>
          </p:nvSpPr>
          <p:spPr>
            <a:xfrm rot="23399972">
              <a:off x="3402768" y="1493842"/>
              <a:ext cx="132378" cy="20406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kern="1200" dirty="0"/>
            </a:p>
          </p:txBody>
        </p:sp>
      </p:grpSp>
      <p:grpSp>
        <p:nvGrpSpPr>
          <p:cNvPr id="55" name="Группа 54"/>
          <p:cNvGrpSpPr/>
          <p:nvPr/>
        </p:nvGrpSpPr>
        <p:grpSpPr>
          <a:xfrm>
            <a:off x="4829480" y="1635648"/>
            <a:ext cx="1326703" cy="1238206"/>
            <a:chOff x="2234343" y="669174"/>
            <a:chExt cx="1132567" cy="1081692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6" name="Овал 55"/>
            <p:cNvSpPr/>
            <p:nvPr/>
          </p:nvSpPr>
          <p:spPr>
            <a:xfrm>
              <a:off x="2234343" y="669174"/>
              <a:ext cx="1132567" cy="108169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57" name="Овал 28"/>
            <p:cNvSpPr/>
            <p:nvPr/>
          </p:nvSpPr>
          <p:spPr>
            <a:xfrm>
              <a:off x="2400204" y="827584"/>
              <a:ext cx="800845" cy="76487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Департамент надзора и контроля в сфере образования</a:t>
              </a:r>
              <a:endParaRPr lang="ru-RU" sz="12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41" name="Номер слайда 3"/>
          <p:cNvSpPr txBox="1">
            <a:spLocks/>
          </p:cNvSpPr>
          <p:nvPr/>
        </p:nvSpPr>
        <p:spPr>
          <a:xfrm>
            <a:off x="6974904" y="4515966"/>
            <a:ext cx="2133600" cy="273844"/>
          </a:xfrm>
          <a:prstGeom prst="rect">
            <a:avLst/>
          </a:prstGeom>
        </p:spPr>
        <p:txBody>
          <a:bodyPr vert="horz" lIns="91404" tIns="45702" rIns="91404" bIns="45702" rtlCol="0" anchor="ctr"/>
          <a:lstStyle>
            <a:defPPr>
              <a:defRPr lang="ru-RU"/>
            </a:defPPr>
            <a:lvl1pPr marL="0" algn="r" defTabSz="914063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22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063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09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24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145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167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20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228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5E0CB1-8A1B-4CAB-B415-0D442957130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2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6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-14734526"/>
            <a:ext cx="7560840" cy="5490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Мероприятия в рамках изучения</a:t>
            </a:r>
          </a:p>
          <a:p>
            <a:pPr lvl="0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(Приказ МОиН РТ от 11.10.2017 № под-1627/17)</a:t>
            </a:r>
          </a:p>
          <a:p>
            <a:pPr lvl="0" algn="just"/>
            <a:endParaRPr lang="ru-RU" b="1" dirty="0">
              <a:solidFill>
                <a:srgbClr val="002060"/>
              </a:solidFill>
            </a:endParaRPr>
          </a:p>
          <a:p>
            <a:pPr marL="571500" lvl="0" indent="-5715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70C0"/>
                </a:solidFill>
              </a:rPr>
              <a:t>Диагностическое тестирование мобильной группой РЦМКО учащихся 7-8 классов</a:t>
            </a:r>
          </a:p>
          <a:p>
            <a:pPr marL="457118" lvl="0" indent="-457118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endParaRPr lang="ru-RU" dirty="0">
              <a:solidFill>
                <a:srgbClr val="0070C0"/>
              </a:solidFill>
            </a:endParaRPr>
          </a:p>
          <a:p>
            <a:pPr marL="571500" lvl="0" indent="-5715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70C0"/>
                </a:solidFill>
              </a:rPr>
              <a:t>Изучение состояния учебно-методической деятельности районного отдела образования, методической службы</a:t>
            </a:r>
          </a:p>
          <a:p>
            <a:pPr marL="457118" lvl="0" indent="-457118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endParaRPr lang="ru-RU" dirty="0">
              <a:solidFill>
                <a:srgbClr val="0070C0"/>
              </a:solidFill>
            </a:endParaRPr>
          </a:p>
          <a:p>
            <a:pPr marL="571500" lvl="0" indent="-5715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70C0"/>
                </a:solidFill>
              </a:rPr>
              <a:t>Выход в образовательные организации (школы, детские сады)</a:t>
            </a:r>
          </a:p>
          <a:p>
            <a:pPr marL="457118" lvl="0" indent="-457118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endParaRPr lang="ru-RU" dirty="0">
              <a:solidFill>
                <a:srgbClr val="0070C0"/>
              </a:solidFill>
            </a:endParaRPr>
          </a:p>
          <a:p>
            <a:pPr marL="571500" lvl="0" indent="-5715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C00000"/>
                </a:solidFill>
              </a:rPr>
              <a:t>Посещение уроков, занятий</a:t>
            </a:r>
          </a:p>
          <a:p>
            <a:pPr marL="457118" lvl="0" indent="-457118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endParaRPr lang="ru-RU" dirty="0">
              <a:solidFill>
                <a:srgbClr val="0070C0"/>
              </a:solidFill>
            </a:endParaRPr>
          </a:p>
          <a:p>
            <a:pPr marL="571500" lvl="0" indent="-5715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70C0"/>
                </a:solidFill>
              </a:rPr>
              <a:t>Беседа с администрацией, учителями</a:t>
            </a:r>
          </a:p>
          <a:p>
            <a:pPr marL="457118" lvl="0" indent="-457118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endParaRPr lang="ru-RU" dirty="0">
              <a:solidFill>
                <a:srgbClr val="0070C0"/>
              </a:solidFill>
            </a:endParaRPr>
          </a:p>
          <a:p>
            <a:pPr marL="571500" lvl="0" indent="-5715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C00000"/>
                </a:solidFill>
              </a:rPr>
              <a:t>Совещание с директорами образовательных организаций </a:t>
            </a:r>
          </a:p>
          <a:p>
            <a:pPr lvl="0" algn="just"/>
            <a:endParaRPr lang="ru-RU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0" name="Picture 4" descr="C:\Users\Afanaseva\Desktop\Августовка 2014, 2015, 2016, 2017\Августовка 2017\Доклад министра\От Адели\Оптимальные размеры\лого_пнг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065" y="162621"/>
            <a:ext cx="688527" cy="687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122892"/>
            <a:ext cx="8640960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ПРОБЛЕМЫ</a:t>
            </a: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ru-RU" sz="1600" b="1" dirty="0">
              <a:solidFill>
                <a:srgbClr val="002060"/>
              </a:solidFill>
            </a:endParaRPr>
          </a:p>
          <a:p>
            <a:pPr lvl="0"/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УПРАВЛЕНЧЕСКАЯ 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ДЕЯТЕЛЬНОСТЬ</a:t>
            </a:r>
          </a:p>
          <a:p>
            <a:pPr lvl="0" algn="just"/>
            <a:endParaRPr lang="ru-RU" dirty="0" smtClean="0">
              <a:solidFill>
                <a:srgbClr val="002060"/>
              </a:solidFill>
            </a:endParaRPr>
          </a:p>
          <a:p>
            <a:pPr lvl="0" algn="just"/>
            <a:r>
              <a:rPr lang="ru-RU" dirty="0" smtClean="0">
                <a:solidFill>
                  <a:srgbClr val="002060"/>
                </a:solidFill>
              </a:rPr>
              <a:t>Изучены </a:t>
            </a:r>
          </a:p>
          <a:p>
            <a:pPr lvl="0" algn="just"/>
            <a:r>
              <a:rPr lang="ru-RU" dirty="0" smtClean="0">
                <a:solidFill>
                  <a:srgbClr val="002060"/>
                </a:solidFill>
              </a:rPr>
              <a:t>план информационно-методического отдела на 2017/2018 учебный год, </a:t>
            </a:r>
          </a:p>
          <a:p>
            <a:pPr lvl="0" algn="just"/>
            <a:r>
              <a:rPr lang="ru-RU" dirty="0" smtClean="0">
                <a:solidFill>
                  <a:srgbClr val="002060"/>
                </a:solidFill>
              </a:rPr>
              <a:t>«Дорожная карта» по повышению качества образования </a:t>
            </a:r>
            <a:r>
              <a:rPr lang="ru-RU" dirty="0">
                <a:solidFill>
                  <a:srgbClr val="002060"/>
                </a:solidFill>
              </a:rPr>
              <a:t>и «Дорожная карта</a:t>
            </a:r>
            <a:r>
              <a:rPr lang="ru-RU" dirty="0" smtClean="0">
                <a:solidFill>
                  <a:srgbClr val="002060"/>
                </a:solidFill>
              </a:rPr>
              <a:t>» организационно-методического </a:t>
            </a:r>
            <a:r>
              <a:rPr lang="ru-RU" dirty="0" smtClean="0">
                <a:solidFill>
                  <a:srgbClr val="002060"/>
                </a:solidFill>
              </a:rPr>
              <a:t>сопровождения ГИА,   </a:t>
            </a:r>
          </a:p>
          <a:p>
            <a:pPr lvl="0" algn="just"/>
            <a:r>
              <a:rPr lang="ru-RU" dirty="0" err="1" smtClean="0">
                <a:solidFill>
                  <a:srgbClr val="002060"/>
                </a:solidFill>
              </a:rPr>
              <a:t>самообследование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>
                <a:solidFill>
                  <a:srgbClr val="002060"/>
                </a:solidFill>
              </a:rPr>
              <a:t>системы образования Алексеевского муниципального </a:t>
            </a:r>
            <a:r>
              <a:rPr lang="ru-RU" dirty="0" smtClean="0">
                <a:solidFill>
                  <a:srgbClr val="002060"/>
                </a:solidFill>
              </a:rPr>
              <a:t>района за </a:t>
            </a:r>
            <a:r>
              <a:rPr lang="ru-RU" dirty="0">
                <a:solidFill>
                  <a:srgbClr val="002060"/>
                </a:solidFill>
              </a:rPr>
              <a:t>3 </a:t>
            </a:r>
            <a:r>
              <a:rPr lang="ru-RU" dirty="0" smtClean="0">
                <a:solidFill>
                  <a:srgbClr val="002060"/>
                </a:solidFill>
              </a:rPr>
              <a:t>года,</a:t>
            </a:r>
            <a:endParaRPr lang="ru-RU" dirty="0">
              <a:solidFill>
                <a:srgbClr val="002060"/>
              </a:solidFill>
            </a:endParaRPr>
          </a:p>
          <a:p>
            <a:pPr lvl="0" algn="just"/>
            <a:r>
              <a:rPr lang="ru-RU" dirty="0" smtClean="0">
                <a:solidFill>
                  <a:srgbClr val="002060"/>
                </a:solidFill>
              </a:rPr>
              <a:t>планы </a:t>
            </a:r>
            <a:r>
              <a:rPr lang="ru-RU" dirty="0">
                <a:solidFill>
                  <a:srgbClr val="002060"/>
                </a:solidFill>
              </a:rPr>
              <a:t>учебно-воспитательной </a:t>
            </a:r>
            <a:r>
              <a:rPr lang="ru-RU" dirty="0" smtClean="0">
                <a:solidFill>
                  <a:srgbClr val="002060"/>
                </a:solidFill>
              </a:rPr>
              <a:t>работы (содержащийся </a:t>
            </a:r>
            <a:r>
              <a:rPr lang="ru-RU" dirty="0">
                <a:solidFill>
                  <a:srgbClr val="002060"/>
                </a:solidFill>
              </a:rPr>
              <a:t>в них анализ работы за 2016-2017 учебный год представляет собой отчет о проделанной работе и базируется на таких источниках информации, как данные мониторинга, результаты </a:t>
            </a:r>
            <a:r>
              <a:rPr lang="ru-RU" dirty="0" err="1">
                <a:solidFill>
                  <a:srgbClr val="002060"/>
                </a:solidFill>
              </a:rPr>
              <a:t>внутришкольного</a:t>
            </a:r>
            <a:r>
              <a:rPr lang="ru-RU" dirty="0">
                <a:solidFill>
                  <a:srgbClr val="002060"/>
                </a:solidFill>
              </a:rPr>
              <a:t> контроля, статистические материалы, школьная </a:t>
            </a:r>
            <a:r>
              <a:rPr lang="ru-RU" dirty="0" smtClean="0">
                <a:solidFill>
                  <a:srgbClr val="002060"/>
                </a:solidFill>
              </a:rPr>
              <a:t>документация). </a:t>
            </a:r>
            <a:endParaRPr lang="ru-RU" dirty="0" smtClean="0">
              <a:solidFill>
                <a:srgbClr val="002060"/>
              </a:solidFill>
            </a:endParaRPr>
          </a:p>
          <a:p>
            <a:pPr lvl="0" algn="just"/>
            <a:r>
              <a:rPr lang="ru-RU" b="1" dirty="0" smtClean="0">
                <a:solidFill>
                  <a:srgbClr val="002060"/>
                </a:solidFill>
              </a:rPr>
              <a:t>Отчеты </a:t>
            </a:r>
            <a:r>
              <a:rPr lang="ru-RU" b="1" dirty="0">
                <a:solidFill>
                  <a:srgbClr val="002060"/>
                </a:solidFill>
              </a:rPr>
              <a:t>не содержит </a:t>
            </a:r>
            <a:r>
              <a:rPr lang="ru-RU" b="1" dirty="0" smtClean="0">
                <a:solidFill>
                  <a:srgbClr val="002060"/>
                </a:solidFill>
              </a:rPr>
              <a:t>выводов и рекомендаций, являющихся </a:t>
            </a:r>
            <a:r>
              <a:rPr lang="ru-RU" b="1" dirty="0">
                <a:solidFill>
                  <a:srgbClr val="002060"/>
                </a:solidFill>
              </a:rPr>
              <a:t>основой для постановки целей (задач) деятельности на новый учебный </a:t>
            </a:r>
            <a:r>
              <a:rPr lang="ru-RU" b="1" dirty="0" smtClean="0">
                <a:solidFill>
                  <a:srgbClr val="002060"/>
                </a:solidFill>
              </a:rPr>
              <a:t>год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1219795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2"/>
          <p:cNvSpPr txBox="1">
            <a:spLocks/>
          </p:cNvSpPr>
          <p:nvPr/>
        </p:nvSpPr>
        <p:spPr>
          <a:xfrm>
            <a:off x="1547666" y="51470"/>
            <a:ext cx="7645231" cy="1296144"/>
          </a:xfrm>
          <a:prstGeom prst="rect">
            <a:avLst/>
          </a:prstGeom>
        </p:spPr>
        <p:txBody>
          <a:bodyPr vert="horz" lIns="91410" tIns="45705" rIns="91410" bIns="45705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600" b="1" dirty="0">
              <a:solidFill>
                <a:srgbClr val="1F497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1043608" y="33467"/>
            <a:ext cx="7819298" cy="892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10" tIns="45705" rIns="91410" bIns="45705">
            <a:spAutoFit/>
          </a:bodyPr>
          <a:lstStyle/>
          <a:p>
            <a:pPr algn="ctr"/>
            <a:r>
              <a:rPr lang="ru-RU" altLang="ru-RU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itchFamily="34" charset="0"/>
                <a:cs typeface="Calibri" pitchFamily="34" charset="0"/>
              </a:rPr>
              <a:t>Координационный совет по совершенствованию</a:t>
            </a:r>
          </a:p>
          <a:p>
            <a:pPr algn="ctr"/>
            <a:r>
              <a:rPr lang="ru-RU" altLang="ru-RU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itchFamily="34" charset="0"/>
                <a:cs typeface="Calibri" pitchFamily="34" charset="0"/>
              </a:rPr>
              <a:t> учебно-методической деятельности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335" y="987578"/>
            <a:ext cx="477569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b="1" dirty="0" smtClean="0">
                <a:solidFill>
                  <a:srgbClr val="0070C0"/>
                </a:solidFill>
              </a:rPr>
              <a:t>Изучение </a:t>
            </a:r>
            <a:r>
              <a:rPr lang="ru-RU" sz="2200" b="1" dirty="0" smtClean="0">
                <a:solidFill>
                  <a:srgbClr val="A8246F"/>
                </a:solidFill>
              </a:rPr>
              <a:t>учебно-методической деятельности </a:t>
            </a:r>
            <a:r>
              <a:rPr lang="ru-RU" sz="2200" b="1" dirty="0" smtClean="0">
                <a:solidFill>
                  <a:srgbClr val="0070C0"/>
                </a:solidFill>
              </a:rPr>
              <a:t>муниципальных образований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200" b="1" dirty="0" smtClean="0">
              <a:solidFill>
                <a:srgbClr val="0070C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b="1" dirty="0" smtClean="0">
                <a:solidFill>
                  <a:srgbClr val="0070C0"/>
                </a:solidFill>
              </a:rPr>
              <a:t>Экспертиза уроков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200" b="1" dirty="0">
              <a:solidFill>
                <a:srgbClr val="0070C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b="1" dirty="0" smtClean="0">
                <a:solidFill>
                  <a:srgbClr val="0070C0"/>
                </a:solidFill>
              </a:rPr>
              <a:t>Мониторинг знаний учащихся </a:t>
            </a:r>
            <a:endParaRPr lang="ru-RU" sz="2200" b="1" dirty="0">
              <a:solidFill>
                <a:srgbClr val="0070C0"/>
              </a:solidFill>
            </a:endParaRPr>
          </a:p>
          <a:p>
            <a:pPr indent="358775"/>
            <a:r>
              <a:rPr lang="ru-RU" sz="2200" b="1" dirty="0" smtClean="0">
                <a:solidFill>
                  <a:srgbClr val="A8246F"/>
                </a:solidFill>
              </a:rPr>
              <a:t>7-8 классов</a:t>
            </a:r>
          </a:p>
          <a:p>
            <a:pPr marL="285750" indent="-285750">
              <a:buFontTx/>
              <a:buChar char="-"/>
            </a:pPr>
            <a:endParaRPr lang="ru-RU" sz="2200" b="1" dirty="0">
              <a:solidFill>
                <a:srgbClr val="0070C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b="1" dirty="0" smtClean="0">
                <a:solidFill>
                  <a:srgbClr val="0070C0"/>
                </a:solidFill>
              </a:rPr>
              <a:t>Разработка </a:t>
            </a:r>
            <a:r>
              <a:rPr lang="ru-RU" sz="2200" b="1" dirty="0" smtClean="0">
                <a:solidFill>
                  <a:srgbClr val="A8246F"/>
                </a:solidFill>
              </a:rPr>
              <a:t>«дорожных карт»</a:t>
            </a:r>
            <a:endParaRPr lang="ru-RU" sz="2200" b="1" dirty="0">
              <a:solidFill>
                <a:srgbClr val="A8246F"/>
              </a:solidFill>
            </a:endParaRPr>
          </a:p>
        </p:txBody>
      </p:sp>
      <p:grpSp>
        <p:nvGrpSpPr>
          <p:cNvPr id="43" name="Группа 42"/>
          <p:cNvGrpSpPr/>
          <p:nvPr/>
        </p:nvGrpSpPr>
        <p:grpSpPr>
          <a:xfrm>
            <a:off x="6165138" y="2318704"/>
            <a:ext cx="1431198" cy="1318207"/>
            <a:chOff x="3492014" y="1426080"/>
            <a:chExt cx="968531" cy="968531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80" name="Овал 79"/>
            <p:cNvSpPr/>
            <p:nvPr/>
          </p:nvSpPr>
          <p:spPr>
            <a:xfrm>
              <a:off x="3492014" y="1426080"/>
              <a:ext cx="968531" cy="968531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81" name="Овал 4"/>
            <p:cNvSpPr/>
            <p:nvPr/>
          </p:nvSpPr>
          <p:spPr>
            <a:xfrm>
              <a:off x="3534679" y="1614942"/>
              <a:ext cx="915473" cy="68485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7940" tIns="27940" rIns="27940" bIns="27940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b="1" kern="1200" dirty="0" smtClean="0">
                  <a:solidFill>
                    <a:srgbClr val="A8246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КООРДИНА-ЦИОННЫЙ СОВЕТ</a:t>
              </a:r>
              <a:endParaRPr lang="ru-RU" b="1" kern="1200" dirty="0">
                <a:solidFill>
                  <a:srgbClr val="A824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44" name="Группа 43"/>
          <p:cNvGrpSpPr/>
          <p:nvPr/>
        </p:nvGrpSpPr>
        <p:grpSpPr>
          <a:xfrm>
            <a:off x="6732240" y="2121168"/>
            <a:ext cx="340104" cy="218083"/>
            <a:chOff x="3843594" y="1117471"/>
            <a:chExt cx="340104" cy="218083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8" name="Стрелка вправо 77"/>
            <p:cNvSpPr/>
            <p:nvPr/>
          </p:nvSpPr>
          <p:spPr>
            <a:xfrm rot="16199978">
              <a:off x="3904604" y="1056461"/>
              <a:ext cx="218083" cy="340104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9" name="Стрелка вправо 6"/>
            <p:cNvSpPr/>
            <p:nvPr/>
          </p:nvSpPr>
          <p:spPr>
            <a:xfrm rot="26999978">
              <a:off x="3937317" y="1157194"/>
              <a:ext cx="152658" cy="20406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kern="1200" dirty="0"/>
            </a:p>
          </p:txBody>
        </p:sp>
      </p:grpSp>
      <p:grpSp>
        <p:nvGrpSpPr>
          <p:cNvPr id="45" name="Группа 44"/>
          <p:cNvGrpSpPr/>
          <p:nvPr/>
        </p:nvGrpSpPr>
        <p:grpSpPr>
          <a:xfrm>
            <a:off x="6349846" y="970055"/>
            <a:ext cx="1136557" cy="1097647"/>
            <a:chOff x="3674339" y="1460"/>
            <a:chExt cx="1206300" cy="1013141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6" name="Овал 75"/>
            <p:cNvSpPr/>
            <p:nvPr/>
          </p:nvSpPr>
          <p:spPr>
            <a:xfrm>
              <a:off x="3674339" y="1460"/>
              <a:ext cx="1206300" cy="1013141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77" name="Овал 8"/>
            <p:cNvSpPr/>
            <p:nvPr/>
          </p:nvSpPr>
          <p:spPr>
            <a:xfrm>
              <a:off x="3827192" y="149831"/>
              <a:ext cx="852982" cy="71639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МОУО</a:t>
              </a:r>
              <a:endParaRPr lang="ru-RU" sz="2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46" name="Группа 45"/>
          <p:cNvGrpSpPr/>
          <p:nvPr/>
        </p:nvGrpSpPr>
        <p:grpSpPr>
          <a:xfrm>
            <a:off x="7420646" y="2352104"/>
            <a:ext cx="175690" cy="340104"/>
            <a:chOff x="4484424" y="1417771"/>
            <a:chExt cx="175690" cy="340104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4" name="Стрелка вправо 73"/>
            <p:cNvSpPr/>
            <p:nvPr/>
          </p:nvSpPr>
          <p:spPr>
            <a:xfrm rot="19799982">
              <a:off x="4484424" y="1417771"/>
              <a:ext cx="175690" cy="340104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5" name="Стрелка вправо 10"/>
            <p:cNvSpPr/>
            <p:nvPr/>
          </p:nvSpPr>
          <p:spPr>
            <a:xfrm rot="19799982">
              <a:off x="4487955" y="1498969"/>
              <a:ext cx="122983" cy="20406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kern="1200" dirty="0"/>
            </a:p>
          </p:txBody>
        </p:sp>
      </p:grpSp>
      <p:grpSp>
        <p:nvGrpSpPr>
          <p:cNvPr id="47" name="Группа 46"/>
          <p:cNvGrpSpPr/>
          <p:nvPr/>
        </p:nvGrpSpPr>
        <p:grpSpPr>
          <a:xfrm>
            <a:off x="7596340" y="1635647"/>
            <a:ext cx="1224135" cy="1198467"/>
            <a:chOff x="4688806" y="774563"/>
            <a:chExt cx="1204319" cy="1081692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2" name="Овал 71"/>
            <p:cNvSpPr/>
            <p:nvPr/>
          </p:nvSpPr>
          <p:spPr>
            <a:xfrm>
              <a:off x="4688806" y="774563"/>
              <a:ext cx="1204319" cy="108169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73" name="Овал 12"/>
            <p:cNvSpPr/>
            <p:nvPr/>
          </p:nvSpPr>
          <p:spPr>
            <a:xfrm>
              <a:off x="4866292" y="904547"/>
              <a:ext cx="851583" cy="76487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ИРО РТ</a:t>
              </a:r>
              <a:endParaRPr lang="ru-RU" sz="20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48" name="Группа 47"/>
          <p:cNvGrpSpPr/>
          <p:nvPr/>
        </p:nvGrpSpPr>
        <p:grpSpPr>
          <a:xfrm>
            <a:off x="7456899" y="3242439"/>
            <a:ext cx="174492" cy="340104"/>
            <a:chOff x="4484073" y="2062268"/>
            <a:chExt cx="174492" cy="340104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0" name="Стрелка вправо 69"/>
            <p:cNvSpPr/>
            <p:nvPr/>
          </p:nvSpPr>
          <p:spPr>
            <a:xfrm rot="1800018">
              <a:off x="4484073" y="2062268"/>
              <a:ext cx="174492" cy="340104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1" name="Стрелка вправо 14"/>
            <p:cNvSpPr/>
            <p:nvPr/>
          </p:nvSpPr>
          <p:spPr>
            <a:xfrm rot="1800018">
              <a:off x="4487580" y="2117202"/>
              <a:ext cx="122144" cy="20406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kern="1200" dirty="0"/>
            </a:p>
          </p:txBody>
        </p:sp>
      </p:grpSp>
      <p:grpSp>
        <p:nvGrpSpPr>
          <p:cNvPr id="49" name="Группа 48"/>
          <p:cNvGrpSpPr/>
          <p:nvPr/>
        </p:nvGrpSpPr>
        <p:grpSpPr>
          <a:xfrm>
            <a:off x="7392772" y="3359107"/>
            <a:ext cx="1249566" cy="1228868"/>
            <a:chOff x="4621928" y="2068253"/>
            <a:chExt cx="1209441" cy="1084853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68" name="Овал 67"/>
            <p:cNvSpPr/>
            <p:nvPr/>
          </p:nvSpPr>
          <p:spPr>
            <a:xfrm>
              <a:off x="4621928" y="2068253"/>
              <a:ext cx="1209441" cy="1084853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69" name="Овал 16"/>
            <p:cNvSpPr/>
            <p:nvPr/>
          </p:nvSpPr>
          <p:spPr>
            <a:xfrm>
              <a:off x="4799047" y="2227126"/>
              <a:ext cx="855203" cy="76710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РЦМКО</a:t>
              </a:r>
              <a:endParaRPr lang="ru-RU" sz="20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51" name="Группа 50"/>
          <p:cNvGrpSpPr/>
          <p:nvPr/>
        </p:nvGrpSpPr>
        <p:grpSpPr>
          <a:xfrm>
            <a:off x="5130116" y="3359107"/>
            <a:ext cx="1242084" cy="1228868"/>
            <a:chOff x="3287598" y="2906818"/>
            <a:chExt cx="1306281" cy="986082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64" name="Овал 63"/>
            <p:cNvSpPr/>
            <p:nvPr/>
          </p:nvSpPr>
          <p:spPr>
            <a:xfrm>
              <a:off x="3287598" y="2906818"/>
              <a:ext cx="1306281" cy="98608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65" name="Овал 20"/>
            <p:cNvSpPr/>
            <p:nvPr/>
          </p:nvSpPr>
          <p:spPr>
            <a:xfrm>
              <a:off x="3469891" y="3076378"/>
              <a:ext cx="923681" cy="697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МОиН РТ</a:t>
              </a:r>
              <a:endParaRPr lang="ru-RU" sz="20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52" name="Группа 51"/>
          <p:cNvGrpSpPr/>
          <p:nvPr/>
        </p:nvGrpSpPr>
        <p:grpSpPr>
          <a:xfrm>
            <a:off x="6130034" y="3219822"/>
            <a:ext cx="170158" cy="340104"/>
            <a:chOff x="3374332" y="2060278"/>
            <a:chExt cx="170158" cy="340104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62" name="Стрелка вправо 61"/>
            <p:cNvSpPr/>
            <p:nvPr/>
          </p:nvSpPr>
          <p:spPr>
            <a:xfrm rot="9000028">
              <a:off x="3374332" y="2060278"/>
              <a:ext cx="170158" cy="340104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3" name="Стрелка вправо 22"/>
            <p:cNvSpPr/>
            <p:nvPr/>
          </p:nvSpPr>
          <p:spPr>
            <a:xfrm rot="19800028">
              <a:off x="3421960" y="2115537"/>
              <a:ext cx="119111" cy="20406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kern="1200" dirty="0"/>
            </a:p>
          </p:txBody>
        </p:sp>
      </p:grpSp>
      <p:grpSp>
        <p:nvGrpSpPr>
          <p:cNvPr id="54" name="Группа 53"/>
          <p:cNvGrpSpPr/>
          <p:nvPr/>
        </p:nvGrpSpPr>
        <p:grpSpPr>
          <a:xfrm>
            <a:off x="6156176" y="2376600"/>
            <a:ext cx="189112" cy="340104"/>
            <a:chOff x="3349834" y="1411638"/>
            <a:chExt cx="189112" cy="340104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8" name="Стрелка вправо 57"/>
            <p:cNvSpPr/>
            <p:nvPr/>
          </p:nvSpPr>
          <p:spPr>
            <a:xfrm rot="12599972">
              <a:off x="3349834" y="1411638"/>
              <a:ext cx="189112" cy="340104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9" name="Стрелка вправо 26"/>
            <p:cNvSpPr/>
            <p:nvPr/>
          </p:nvSpPr>
          <p:spPr>
            <a:xfrm rot="23399972">
              <a:off x="3402768" y="1493842"/>
              <a:ext cx="132378" cy="20406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kern="1200" dirty="0"/>
            </a:p>
          </p:txBody>
        </p:sp>
      </p:grpSp>
      <p:grpSp>
        <p:nvGrpSpPr>
          <p:cNvPr id="55" name="Группа 54"/>
          <p:cNvGrpSpPr/>
          <p:nvPr/>
        </p:nvGrpSpPr>
        <p:grpSpPr>
          <a:xfrm>
            <a:off x="4829480" y="1635648"/>
            <a:ext cx="1326703" cy="1238206"/>
            <a:chOff x="2234343" y="669174"/>
            <a:chExt cx="1132567" cy="1081692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6" name="Овал 55"/>
            <p:cNvSpPr/>
            <p:nvPr/>
          </p:nvSpPr>
          <p:spPr>
            <a:xfrm>
              <a:off x="2234343" y="669174"/>
              <a:ext cx="1132567" cy="108169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57" name="Овал 28"/>
            <p:cNvSpPr/>
            <p:nvPr/>
          </p:nvSpPr>
          <p:spPr>
            <a:xfrm>
              <a:off x="2400204" y="827584"/>
              <a:ext cx="800845" cy="76487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Департамент надзора и контроля в сфере образования</a:t>
              </a:r>
              <a:endParaRPr lang="ru-RU" sz="12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41" name="Номер слайда 3"/>
          <p:cNvSpPr txBox="1">
            <a:spLocks/>
          </p:cNvSpPr>
          <p:nvPr/>
        </p:nvSpPr>
        <p:spPr>
          <a:xfrm>
            <a:off x="6974904" y="4515966"/>
            <a:ext cx="2133600" cy="273844"/>
          </a:xfrm>
          <a:prstGeom prst="rect">
            <a:avLst/>
          </a:prstGeom>
        </p:spPr>
        <p:txBody>
          <a:bodyPr vert="horz" lIns="91404" tIns="45702" rIns="91404" bIns="45702" rtlCol="0" anchor="ctr"/>
          <a:lstStyle>
            <a:defPPr>
              <a:defRPr lang="ru-RU"/>
            </a:defPPr>
            <a:lvl1pPr marL="0" algn="r" defTabSz="914063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22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063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09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24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145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167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20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228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5E0CB1-8A1B-4CAB-B415-0D442957130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2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6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-14734526"/>
            <a:ext cx="7560840" cy="5490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Мероприятия в рамках изучения</a:t>
            </a:r>
          </a:p>
          <a:p>
            <a:pPr lvl="0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(Приказ МОиН РТ от 11.10.2017 № под-1627/17)</a:t>
            </a:r>
          </a:p>
          <a:p>
            <a:pPr lvl="0" algn="just"/>
            <a:endParaRPr lang="ru-RU" b="1" dirty="0">
              <a:solidFill>
                <a:srgbClr val="002060"/>
              </a:solidFill>
            </a:endParaRPr>
          </a:p>
          <a:p>
            <a:pPr marL="571500" lvl="0" indent="-5715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70C0"/>
                </a:solidFill>
              </a:rPr>
              <a:t>Диагностическое тестирование мобильной группой РЦМКО учащихся 7-8 классов</a:t>
            </a:r>
          </a:p>
          <a:p>
            <a:pPr marL="457118" lvl="0" indent="-457118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endParaRPr lang="ru-RU" dirty="0">
              <a:solidFill>
                <a:srgbClr val="0070C0"/>
              </a:solidFill>
            </a:endParaRPr>
          </a:p>
          <a:p>
            <a:pPr marL="571500" lvl="0" indent="-5715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70C0"/>
                </a:solidFill>
              </a:rPr>
              <a:t>Изучение состояния учебно-методической деятельности районного отдела образования, методической службы</a:t>
            </a:r>
          </a:p>
          <a:p>
            <a:pPr marL="457118" lvl="0" indent="-457118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endParaRPr lang="ru-RU" dirty="0">
              <a:solidFill>
                <a:srgbClr val="0070C0"/>
              </a:solidFill>
            </a:endParaRPr>
          </a:p>
          <a:p>
            <a:pPr marL="571500" lvl="0" indent="-5715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70C0"/>
                </a:solidFill>
              </a:rPr>
              <a:t>Выход в образовательные организации (школы, детские сады)</a:t>
            </a:r>
          </a:p>
          <a:p>
            <a:pPr marL="457118" lvl="0" indent="-457118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endParaRPr lang="ru-RU" dirty="0">
              <a:solidFill>
                <a:srgbClr val="0070C0"/>
              </a:solidFill>
            </a:endParaRPr>
          </a:p>
          <a:p>
            <a:pPr marL="571500" lvl="0" indent="-5715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C00000"/>
                </a:solidFill>
              </a:rPr>
              <a:t>Посещение уроков, занятий</a:t>
            </a:r>
          </a:p>
          <a:p>
            <a:pPr marL="457118" lvl="0" indent="-457118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endParaRPr lang="ru-RU" dirty="0">
              <a:solidFill>
                <a:srgbClr val="0070C0"/>
              </a:solidFill>
            </a:endParaRPr>
          </a:p>
          <a:p>
            <a:pPr marL="571500" lvl="0" indent="-5715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70C0"/>
                </a:solidFill>
              </a:rPr>
              <a:t>Беседа с администрацией, учителями</a:t>
            </a:r>
          </a:p>
          <a:p>
            <a:pPr marL="457118" lvl="0" indent="-457118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endParaRPr lang="ru-RU" dirty="0">
              <a:solidFill>
                <a:srgbClr val="0070C0"/>
              </a:solidFill>
            </a:endParaRPr>
          </a:p>
          <a:p>
            <a:pPr marL="571500" lvl="0" indent="-5715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C00000"/>
                </a:solidFill>
              </a:rPr>
              <a:t>Совещание с директорами образовательных организаций </a:t>
            </a:r>
          </a:p>
          <a:p>
            <a:pPr lvl="0" algn="just"/>
            <a:endParaRPr lang="ru-RU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0" name="Picture 4" descr="C:\Users\Afanaseva\Desktop\Августовка 2014, 2015, 2016, 2017\Августовка 2017\Доклад министра\От Адели\Оптимальные размеры\лого_пнг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065" y="162621"/>
            <a:ext cx="688527" cy="687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122892"/>
            <a:ext cx="864096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ПРОБЛЕМЫ</a:t>
            </a: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ru-RU" sz="1600" b="1" dirty="0">
              <a:solidFill>
                <a:srgbClr val="002060"/>
              </a:solidFill>
            </a:endParaRPr>
          </a:p>
          <a:p>
            <a:pPr lvl="0"/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УПРАВЛЕНЧЕСКАЯ 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ДЕЯТЕЛЬНОСТЬ</a:t>
            </a:r>
          </a:p>
          <a:p>
            <a:pPr lvl="0"/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just"/>
            <a:r>
              <a:rPr lang="ru-RU" sz="2000" dirty="0">
                <a:solidFill>
                  <a:srgbClr val="002060"/>
                </a:solidFill>
              </a:rPr>
              <a:t>Анализ протоколов МКУ «Отдел образованием Алексеевского муниципального района РТ»   и совещаний директоров района </a:t>
            </a:r>
            <a:r>
              <a:rPr lang="ru-RU" sz="2000" dirty="0" smtClean="0">
                <a:solidFill>
                  <a:srgbClr val="002060"/>
                </a:solidFill>
              </a:rPr>
              <a:t>:</a:t>
            </a:r>
            <a:endParaRPr lang="ru-RU" sz="2000" dirty="0">
              <a:solidFill>
                <a:srgbClr val="002060"/>
              </a:solidFill>
            </a:endParaRPr>
          </a:p>
          <a:p>
            <a:pPr lvl="0" algn="just"/>
            <a:r>
              <a:rPr lang="ru-RU" sz="2000" dirty="0">
                <a:solidFill>
                  <a:srgbClr val="002060"/>
                </a:solidFill>
              </a:rPr>
              <a:t>- на заседаниях не обсуждаются вопросы стратегического планирования, не просматривается роль отдела образования в определении стратегии развития образовательных организаций; </a:t>
            </a:r>
          </a:p>
          <a:p>
            <a:pPr lvl="0" algn="just"/>
            <a:r>
              <a:rPr lang="ru-RU" sz="2000" dirty="0" smtClean="0">
                <a:solidFill>
                  <a:srgbClr val="002060"/>
                </a:solidFill>
              </a:rPr>
              <a:t>- программы </a:t>
            </a:r>
            <a:r>
              <a:rPr lang="ru-RU" sz="2000" dirty="0">
                <a:solidFill>
                  <a:srgbClr val="002060"/>
                </a:solidFill>
              </a:rPr>
              <a:t>развития ОО носят  информационный </a:t>
            </a:r>
            <a:r>
              <a:rPr lang="ru-RU" sz="2000" dirty="0" smtClean="0">
                <a:solidFill>
                  <a:srgbClr val="002060"/>
                </a:solidFill>
              </a:rPr>
              <a:t>характер (органы </a:t>
            </a:r>
            <a:r>
              <a:rPr lang="ru-RU" sz="2000" dirty="0">
                <a:solidFill>
                  <a:srgbClr val="002060"/>
                </a:solidFill>
              </a:rPr>
              <a:t>местного самоуправления не отслеживают траектории развития учреждений </a:t>
            </a:r>
            <a:r>
              <a:rPr lang="ru-RU" sz="2000" dirty="0" smtClean="0">
                <a:solidFill>
                  <a:srgbClr val="002060"/>
                </a:solidFill>
              </a:rPr>
              <a:t>образования);</a:t>
            </a:r>
            <a:endParaRPr lang="ru-RU" sz="2000" dirty="0">
              <a:solidFill>
                <a:srgbClr val="002060"/>
              </a:solidFill>
            </a:endParaRPr>
          </a:p>
          <a:p>
            <a:pPr lvl="0" algn="just"/>
            <a:r>
              <a:rPr lang="ru-RU" sz="2000" dirty="0">
                <a:solidFill>
                  <a:srgbClr val="002060"/>
                </a:solidFill>
              </a:rPr>
              <a:t>- вопросы организации  </a:t>
            </a:r>
            <a:r>
              <a:rPr lang="ru-RU" sz="2000" dirty="0" err="1">
                <a:solidFill>
                  <a:srgbClr val="002060"/>
                </a:solidFill>
              </a:rPr>
              <a:t>внутришкольного</a:t>
            </a:r>
            <a:r>
              <a:rPr lang="ru-RU" sz="2000" dirty="0">
                <a:solidFill>
                  <a:srgbClr val="002060"/>
                </a:solidFill>
              </a:rPr>
              <a:t> контроля качества образования в ОО выносятся на обсуждение, однако нет последующей работы по  предыдущим  выводам. </a:t>
            </a:r>
          </a:p>
        </p:txBody>
      </p:sp>
    </p:spTree>
    <p:extLst>
      <p:ext uri="{BB962C8B-B14F-4D97-AF65-F5344CB8AC3E}">
        <p14:creationId xmlns:p14="http://schemas.microsoft.com/office/powerpoint/2010/main" val="2330013437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2"/>
          <p:cNvSpPr txBox="1">
            <a:spLocks/>
          </p:cNvSpPr>
          <p:nvPr/>
        </p:nvSpPr>
        <p:spPr>
          <a:xfrm>
            <a:off x="1547666" y="51470"/>
            <a:ext cx="7645231" cy="1296144"/>
          </a:xfrm>
          <a:prstGeom prst="rect">
            <a:avLst/>
          </a:prstGeom>
        </p:spPr>
        <p:txBody>
          <a:bodyPr vert="horz" lIns="91410" tIns="45705" rIns="91410" bIns="45705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600" b="1" dirty="0">
              <a:solidFill>
                <a:srgbClr val="1F497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1043608" y="33467"/>
            <a:ext cx="7819298" cy="892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10" tIns="45705" rIns="91410" bIns="45705">
            <a:spAutoFit/>
          </a:bodyPr>
          <a:lstStyle/>
          <a:p>
            <a:pPr algn="ctr"/>
            <a:r>
              <a:rPr lang="ru-RU" altLang="ru-RU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itchFamily="34" charset="0"/>
                <a:cs typeface="Calibri" pitchFamily="34" charset="0"/>
              </a:rPr>
              <a:t>Координационный совет по совершенствованию</a:t>
            </a:r>
          </a:p>
          <a:p>
            <a:pPr algn="ctr"/>
            <a:r>
              <a:rPr lang="ru-RU" altLang="ru-RU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itchFamily="34" charset="0"/>
                <a:cs typeface="Calibri" pitchFamily="34" charset="0"/>
              </a:rPr>
              <a:t> учебно-методической деятельности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335" y="987578"/>
            <a:ext cx="477569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b="1" dirty="0" smtClean="0">
                <a:solidFill>
                  <a:srgbClr val="0070C0"/>
                </a:solidFill>
              </a:rPr>
              <a:t>Изучение </a:t>
            </a:r>
            <a:r>
              <a:rPr lang="ru-RU" sz="2200" b="1" dirty="0" smtClean="0">
                <a:solidFill>
                  <a:srgbClr val="A8246F"/>
                </a:solidFill>
              </a:rPr>
              <a:t>учебно-методической деятельности </a:t>
            </a:r>
            <a:r>
              <a:rPr lang="ru-RU" sz="2200" b="1" dirty="0" smtClean="0">
                <a:solidFill>
                  <a:srgbClr val="0070C0"/>
                </a:solidFill>
              </a:rPr>
              <a:t>муниципальных образований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200" b="1" dirty="0" smtClean="0">
              <a:solidFill>
                <a:srgbClr val="0070C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b="1" dirty="0" smtClean="0">
                <a:solidFill>
                  <a:srgbClr val="0070C0"/>
                </a:solidFill>
              </a:rPr>
              <a:t>Экспертиза уроков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200" b="1" dirty="0">
              <a:solidFill>
                <a:srgbClr val="0070C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b="1" dirty="0" smtClean="0">
                <a:solidFill>
                  <a:srgbClr val="0070C0"/>
                </a:solidFill>
              </a:rPr>
              <a:t>Мониторинг знаний учащихся </a:t>
            </a:r>
            <a:endParaRPr lang="ru-RU" sz="2200" b="1" dirty="0">
              <a:solidFill>
                <a:srgbClr val="0070C0"/>
              </a:solidFill>
            </a:endParaRPr>
          </a:p>
          <a:p>
            <a:pPr indent="358775"/>
            <a:r>
              <a:rPr lang="ru-RU" sz="2200" b="1" dirty="0" smtClean="0">
                <a:solidFill>
                  <a:srgbClr val="A8246F"/>
                </a:solidFill>
              </a:rPr>
              <a:t>7-8 классов</a:t>
            </a:r>
          </a:p>
          <a:p>
            <a:pPr marL="285750" indent="-285750">
              <a:buFontTx/>
              <a:buChar char="-"/>
            </a:pPr>
            <a:endParaRPr lang="ru-RU" sz="2200" b="1" dirty="0">
              <a:solidFill>
                <a:srgbClr val="0070C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b="1" dirty="0" smtClean="0">
                <a:solidFill>
                  <a:srgbClr val="0070C0"/>
                </a:solidFill>
              </a:rPr>
              <a:t>Разработка </a:t>
            </a:r>
            <a:r>
              <a:rPr lang="ru-RU" sz="2200" b="1" dirty="0" smtClean="0">
                <a:solidFill>
                  <a:srgbClr val="A8246F"/>
                </a:solidFill>
              </a:rPr>
              <a:t>«дорожных карт»</a:t>
            </a:r>
            <a:endParaRPr lang="ru-RU" sz="2200" b="1" dirty="0">
              <a:solidFill>
                <a:srgbClr val="A8246F"/>
              </a:solidFill>
            </a:endParaRPr>
          </a:p>
        </p:txBody>
      </p:sp>
      <p:grpSp>
        <p:nvGrpSpPr>
          <p:cNvPr id="43" name="Группа 42"/>
          <p:cNvGrpSpPr/>
          <p:nvPr/>
        </p:nvGrpSpPr>
        <p:grpSpPr>
          <a:xfrm>
            <a:off x="6165138" y="2318704"/>
            <a:ext cx="1431198" cy="1318207"/>
            <a:chOff x="3492014" y="1426080"/>
            <a:chExt cx="968531" cy="968531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80" name="Овал 79"/>
            <p:cNvSpPr/>
            <p:nvPr/>
          </p:nvSpPr>
          <p:spPr>
            <a:xfrm>
              <a:off x="3492014" y="1426080"/>
              <a:ext cx="968531" cy="968531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81" name="Овал 4"/>
            <p:cNvSpPr/>
            <p:nvPr/>
          </p:nvSpPr>
          <p:spPr>
            <a:xfrm>
              <a:off x="3534679" y="1614942"/>
              <a:ext cx="915473" cy="68485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7940" tIns="27940" rIns="27940" bIns="27940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b="1" kern="1200" dirty="0" smtClean="0">
                  <a:solidFill>
                    <a:srgbClr val="A8246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КООРДИНА-ЦИОННЫЙ СОВЕТ</a:t>
              </a:r>
              <a:endParaRPr lang="ru-RU" b="1" kern="1200" dirty="0">
                <a:solidFill>
                  <a:srgbClr val="A824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44" name="Группа 43"/>
          <p:cNvGrpSpPr/>
          <p:nvPr/>
        </p:nvGrpSpPr>
        <p:grpSpPr>
          <a:xfrm>
            <a:off x="6732240" y="2121168"/>
            <a:ext cx="340104" cy="218083"/>
            <a:chOff x="3843594" y="1117471"/>
            <a:chExt cx="340104" cy="218083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8" name="Стрелка вправо 77"/>
            <p:cNvSpPr/>
            <p:nvPr/>
          </p:nvSpPr>
          <p:spPr>
            <a:xfrm rot="16199978">
              <a:off x="3904604" y="1056461"/>
              <a:ext cx="218083" cy="340104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9" name="Стрелка вправо 6"/>
            <p:cNvSpPr/>
            <p:nvPr/>
          </p:nvSpPr>
          <p:spPr>
            <a:xfrm rot="26999978">
              <a:off x="3937317" y="1157194"/>
              <a:ext cx="152658" cy="20406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kern="1200" dirty="0"/>
            </a:p>
          </p:txBody>
        </p:sp>
      </p:grpSp>
      <p:grpSp>
        <p:nvGrpSpPr>
          <p:cNvPr id="45" name="Группа 44"/>
          <p:cNvGrpSpPr/>
          <p:nvPr/>
        </p:nvGrpSpPr>
        <p:grpSpPr>
          <a:xfrm>
            <a:off x="6349846" y="970055"/>
            <a:ext cx="1136557" cy="1097647"/>
            <a:chOff x="3674339" y="1460"/>
            <a:chExt cx="1206300" cy="1013141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6" name="Овал 75"/>
            <p:cNvSpPr/>
            <p:nvPr/>
          </p:nvSpPr>
          <p:spPr>
            <a:xfrm>
              <a:off x="3674339" y="1460"/>
              <a:ext cx="1206300" cy="1013141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77" name="Овал 8"/>
            <p:cNvSpPr/>
            <p:nvPr/>
          </p:nvSpPr>
          <p:spPr>
            <a:xfrm>
              <a:off x="3827192" y="149831"/>
              <a:ext cx="852982" cy="71639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МОУО</a:t>
              </a:r>
              <a:endParaRPr lang="ru-RU" sz="2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46" name="Группа 45"/>
          <p:cNvGrpSpPr/>
          <p:nvPr/>
        </p:nvGrpSpPr>
        <p:grpSpPr>
          <a:xfrm>
            <a:off x="7420646" y="2352104"/>
            <a:ext cx="175690" cy="340104"/>
            <a:chOff x="4484424" y="1417771"/>
            <a:chExt cx="175690" cy="340104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4" name="Стрелка вправо 73"/>
            <p:cNvSpPr/>
            <p:nvPr/>
          </p:nvSpPr>
          <p:spPr>
            <a:xfrm rot="19799982">
              <a:off x="4484424" y="1417771"/>
              <a:ext cx="175690" cy="340104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5" name="Стрелка вправо 10"/>
            <p:cNvSpPr/>
            <p:nvPr/>
          </p:nvSpPr>
          <p:spPr>
            <a:xfrm rot="19799982">
              <a:off x="4487955" y="1498969"/>
              <a:ext cx="122983" cy="20406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kern="1200" dirty="0"/>
            </a:p>
          </p:txBody>
        </p:sp>
      </p:grpSp>
      <p:grpSp>
        <p:nvGrpSpPr>
          <p:cNvPr id="47" name="Группа 46"/>
          <p:cNvGrpSpPr/>
          <p:nvPr/>
        </p:nvGrpSpPr>
        <p:grpSpPr>
          <a:xfrm>
            <a:off x="7596340" y="1635647"/>
            <a:ext cx="1224135" cy="1198467"/>
            <a:chOff x="4688806" y="774563"/>
            <a:chExt cx="1204319" cy="1081692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2" name="Овал 71"/>
            <p:cNvSpPr/>
            <p:nvPr/>
          </p:nvSpPr>
          <p:spPr>
            <a:xfrm>
              <a:off x="4688806" y="774563"/>
              <a:ext cx="1204319" cy="108169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73" name="Овал 12"/>
            <p:cNvSpPr/>
            <p:nvPr/>
          </p:nvSpPr>
          <p:spPr>
            <a:xfrm>
              <a:off x="4866292" y="904547"/>
              <a:ext cx="851583" cy="76487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ИРО РТ</a:t>
              </a:r>
              <a:endParaRPr lang="ru-RU" sz="20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48" name="Группа 47"/>
          <p:cNvGrpSpPr/>
          <p:nvPr/>
        </p:nvGrpSpPr>
        <p:grpSpPr>
          <a:xfrm>
            <a:off x="7456899" y="3242439"/>
            <a:ext cx="174492" cy="340104"/>
            <a:chOff x="4484073" y="2062268"/>
            <a:chExt cx="174492" cy="340104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0" name="Стрелка вправо 69"/>
            <p:cNvSpPr/>
            <p:nvPr/>
          </p:nvSpPr>
          <p:spPr>
            <a:xfrm rot="1800018">
              <a:off x="4484073" y="2062268"/>
              <a:ext cx="174492" cy="340104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1" name="Стрелка вправо 14"/>
            <p:cNvSpPr/>
            <p:nvPr/>
          </p:nvSpPr>
          <p:spPr>
            <a:xfrm rot="1800018">
              <a:off x="4487580" y="2117202"/>
              <a:ext cx="122144" cy="20406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kern="1200" dirty="0"/>
            </a:p>
          </p:txBody>
        </p:sp>
      </p:grpSp>
      <p:grpSp>
        <p:nvGrpSpPr>
          <p:cNvPr id="49" name="Группа 48"/>
          <p:cNvGrpSpPr/>
          <p:nvPr/>
        </p:nvGrpSpPr>
        <p:grpSpPr>
          <a:xfrm>
            <a:off x="7392772" y="3359107"/>
            <a:ext cx="1249566" cy="1228868"/>
            <a:chOff x="4621928" y="2068253"/>
            <a:chExt cx="1209441" cy="1084853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68" name="Овал 67"/>
            <p:cNvSpPr/>
            <p:nvPr/>
          </p:nvSpPr>
          <p:spPr>
            <a:xfrm>
              <a:off x="4621928" y="2068253"/>
              <a:ext cx="1209441" cy="1084853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69" name="Овал 16"/>
            <p:cNvSpPr/>
            <p:nvPr/>
          </p:nvSpPr>
          <p:spPr>
            <a:xfrm>
              <a:off x="4799047" y="2227126"/>
              <a:ext cx="855203" cy="76710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РЦМКО</a:t>
              </a:r>
              <a:endParaRPr lang="ru-RU" sz="20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51" name="Группа 50"/>
          <p:cNvGrpSpPr/>
          <p:nvPr/>
        </p:nvGrpSpPr>
        <p:grpSpPr>
          <a:xfrm>
            <a:off x="5130116" y="3359107"/>
            <a:ext cx="1242084" cy="1228868"/>
            <a:chOff x="3287598" y="2906818"/>
            <a:chExt cx="1306281" cy="986082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64" name="Овал 63"/>
            <p:cNvSpPr/>
            <p:nvPr/>
          </p:nvSpPr>
          <p:spPr>
            <a:xfrm>
              <a:off x="3287598" y="2906818"/>
              <a:ext cx="1306281" cy="98608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65" name="Овал 20"/>
            <p:cNvSpPr/>
            <p:nvPr/>
          </p:nvSpPr>
          <p:spPr>
            <a:xfrm>
              <a:off x="3469891" y="3076378"/>
              <a:ext cx="923681" cy="697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МОиН РТ</a:t>
              </a:r>
              <a:endParaRPr lang="ru-RU" sz="20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52" name="Группа 51"/>
          <p:cNvGrpSpPr/>
          <p:nvPr/>
        </p:nvGrpSpPr>
        <p:grpSpPr>
          <a:xfrm>
            <a:off x="6130034" y="3219822"/>
            <a:ext cx="170158" cy="340104"/>
            <a:chOff x="3374332" y="2060278"/>
            <a:chExt cx="170158" cy="340104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62" name="Стрелка вправо 61"/>
            <p:cNvSpPr/>
            <p:nvPr/>
          </p:nvSpPr>
          <p:spPr>
            <a:xfrm rot="9000028">
              <a:off x="3374332" y="2060278"/>
              <a:ext cx="170158" cy="340104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3" name="Стрелка вправо 22"/>
            <p:cNvSpPr/>
            <p:nvPr/>
          </p:nvSpPr>
          <p:spPr>
            <a:xfrm rot="19800028">
              <a:off x="3421960" y="2115537"/>
              <a:ext cx="119111" cy="20406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kern="1200" dirty="0"/>
            </a:p>
          </p:txBody>
        </p:sp>
      </p:grpSp>
      <p:grpSp>
        <p:nvGrpSpPr>
          <p:cNvPr id="54" name="Группа 53"/>
          <p:cNvGrpSpPr/>
          <p:nvPr/>
        </p:nvGrpSpPr>
        <p:grpSpPr>
          <a:xfrm>
            <a:off x="6156176" y="2376600"/>
            <a:ext cx="189112" cy="340104"/>
            <a:chOff x="3349834" y="1411638"/>
            <a:chExt cx="189112" cy="340104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8" name="Стрелка вправо 57"/>
            <p:cNvSpPr/>
            <p:nvPr/>
          </p:nvSpPr>
          <p:spPr>
            <a:xfrm rot="12599972">
              <a:off x="3349834" y="1411638"/>
              <a:ext cx="189112" cy="340104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9" name="Стрелка вправо 26"/>
            <p:cNvSpPr/>
            <p:nvPr/>
          </p:nvSpPr>
          <p:spPr>
            <a:xfrm rot="23399972">
              <a:off x="3402768" y="1493842"/>
              <a:ext cx="132378" cy="20406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kern="1200" dirty="0"/>
            </a:p>
          </p:txBody>
        </p:sp>
      </p:grpSp>
      <p:grpSp>
        <p:nvGrpSpPr>
          <p:cNvPr id="55" name="Группа 54"/>
          <p:cNvGrpSpPr/>
          <p:nvPr/>
        </p:nvGrpSpPr>
        <p:grpSpPr>
          <a:xfrm>
            <a:off x="4829480" y="1635648"/>
            <a:ext cx="1326703" cy="1238206"/>
            <a:chOff x="2234343" y="669174"/>
            <a:chExt cx="1132567" cy="1081692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6" name="Овал 55"/>
            <p:cNvSpPr/>
            <p:nvPr/>
          </p:nvSpPr>
          <p:spPr>
            <a:xfrm>
              <a:off x="2234343" y="669174"/>
              <a:ext cx="1132567" cy="108169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57" name="Овал 28"/>
            <p:cNvSpPr/>
            <p:nvPr/>
          </p:nvSpPr>
          <p:spPr>
            <a:xfrm>
              <a:off x="2400204" y="827584"/>
              <a:ext cx="800845" cy="76487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Департамент надзора и контроля в сфере образования</a:t>
              </a:r>
              <a:endParaRPr lang="ru-RU" sz="12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41" name="Номер слайда 3"/>
          <p:cNvSpPr txBox="1">
            <a:spLocks/>
          </p:cNvSpPr>
          <p:nvPr/>
        </p:nvSpPr>
        <p:spPr>
          <a:xfrm>
            <a:off x="6974904" y="4515966"/>
            <a:ext cx="2133600" cy="273844"/>
          </a:xfrm>
          <a:prstGeom prst="rect">
            <a:avLst/>
          </a:prstGeom>
        </p:spPr>
        <p:txBody>
          <a:bodyPr vert="horz" lIns="91404" tIns="45702" rIns="91404" bIns="45702" rtlCol="0" anchor="ctr"/>
          <a:lstStyle>
            <a:defPPr>
              <a:defRPr lang="ru-RU"/>
            </a:defPPr>
            <a:lvl1pPr marL="0" algn="r" defTabSz="914063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22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063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09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24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145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167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20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228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5E0CB1-8A1B-4CAB-B415-0D442957130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2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6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-14734526"/>
            <a:ext cx="7560840" cy="5490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Мероприятия в рамках изучения</a:t>
            </a:r>
          </a:p>
          <a:p>
            <a:pPr lvl="0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(Приказ МОиН РТ от 11.10.2017 № под-1627/17)</a:t>
            </a:r>
          </a:p>
          <a:p>
            <a:pPr lvl="0" algn="just"/>
            <a:endParaRPr lang="ru-RU" b="1" dirty="0">
              <a:solidFill>
                <a:srgbClr val="002060"/>
              </a:solidFill>
            </a:endParaRPr>
          </a:p>
          <a:p>
            <a:pPr marL="571500" lvl="0" indent="-5715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70C0"/>
                </a:solidFill>
              </a:rPr>
              <a:t>Диагностическое тестирование мобильной группой РЦМКО учащихся 7-8 классов</a:t>
            </a:r>
          </a:p>
          <a:p>
            <a:pPr marL="457118" lvl="0" indent="-457118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endParaRPr lang="ru-RU" dirty="0">
              <a:solidFill>
                <a:srgbClr val="0070C0"/>
              </a:solidFill>
            </a:endParaRPr>
          </a:p>
          <a:p>
            <a:pPr marL="571500" lvl="0" indent="-5715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70C0"/>
                </a:solidFill>
              </a:rPr>
              <a:t>Изучение состояния учебно-методической деятельности районного отдела образования, методической службы</a:t>
            </a:r>
          </a:p>
          <a:p>
            <a:pPr marL="457118" lvl="0" indent="-457118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endParaRPr lang="ru-RU" dirty="0">
              <a:solidFill>
                <a:srgbClr val="0070C0"/>
              </a:solidFill>
            </a:endParaRPr>
          </a:p>
          <a:p>
            <a:pPr marL="571500" lvl="0" indent="-5715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70C0"/>
                </a:solidFill>
              </a:rPr>
              <a:t>Выход в образовательные организации (школы, детские сады)</a:t>
            </a:r>
          </a:p>
          <a:p>
            <a:pPr marL="457118" lvl="0" indent="-457118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endParaRPr lang="ru-RU" dirty="0">
              <a:solidFill>
                <a:srgbClr val="0070C0"/>
              </a:solidFill>
            </a:endParaRPr>
          </a:p>
          <a:p>
            <a:pPr marL="571500" lvl="0" indent="-5715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C00000"/>
                </a:solidFill>
              </a:rPr>
              <a:t>Посещение уроков, занятий</a:t>
            </a:r>
          </a:p>
          <a:p>
            <a:pPr marL="457118" lvl="0" indent="-457118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endParaRPr lang="ru-RU" dirty="0">
              <a:solidFill>
                <a:srgbClr val="0070C0"/>
              </a:solidFill>
            </a:endParaRPr>
          </a:p>
          <a:p>
            <a:pPr marL="571500" lvl="0" indent="-5715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70C0"/>
                </a:solidFill>
              </a:rPr>
              <a:t>Беседа с администрацией, учителями</a:t>
            </a:r>
          </a:p>
          <a:p>
            <a:pPr marL="457118" lvl="0" indent="-457118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endParaRPr lang="ru-RU" dirty="0">
              <a:solidFill>
                <a:srgbClr val="0070C0"/>
              </a:solidFill>
            </a:endParaRPr>
          </a:p>
          <a:p>
            <a:pPr marL="571500" lvl="0" indent="-5715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C00000"/>
                </a:solidFill>
              </a:rPr>
              <a:t>Совещание с директорами образовательных организаций </a:t>
            </a:r>
          </a:p>
          <a:p>
            <a:pPr lvl="0" algn="just"/>
            <a:endParaRPr lang="ru-RU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0" name="Picture 4" descr="C:\Users\Afanaseva\Desktop\Августовка 2014, 2015, 2016, 2017\Августовка 2017\Доклад министра\От Адели\Оптимальные размеры\лого_пнг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065" y="162621"/>
            <a:ext cx="688527" cy="687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99592" y="95017"/>
            <a:ext cx="8136904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ПРОБЛЕМЫ</a:t>
            </a: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ru-RU" sz="1600" b="1" dirty="0">
              <a:solidFill>
                <a:srgbClr val="002060"/>
              </a:solidFill>
            </a:endParaRPr>
          </a:p>
          <a:p>
            <a:pPr lvl="0"/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УПРАВЛЕНЧЕСКАЯ ДЕЯТЕЛЬНОСТЬ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just"/>
            <a:endParaRPr lang="ru-RU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just"/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Недостаточная 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эффективность </a:t>
            </a:r>
            <a:endParaRPr lang="ru-RU" sz="2400" dirty="0">
              <a:solidFill>
                <a:srgbClr val="0070C0"/>
              </a:solidFill>
            </a:endParaRPr>
          </a:p>
          <a:p>
            <a:pPr lvl="0" algn="just"/>
            <a:endParaRPr lang="ru-RU" sz="2400" dirty="0">
              <a:solidFill>
                <a:srgbClr val="0070C0"/>
              </a:solidFill>
            </a:endParaRPr>
          </a:p>
          <a:p>
            <a:pPr lvl="0" algn="just"/>
            <a:r>
              <a:rPr lang="ru-RU" sz="2000" dirty="0">
                <a:solidFill>
                  <a:srgbClr val="002060"/>
                </a:solidFill>
              </a:rPr>
              <a:t>работы по повышению управленческой и аналитической культуры руководителей образовательных организаций по оценке качества образования</a:t>
            </a:r>
          </a:p>
          <a:p>
            <a:pPr lvl="0" algn="just"/>
            <a:endParaRPr lang="ru-RU" sz="2000" dirty="0">
              <a:solidFill>
                <a:srgbClr val="002060"/>
              </a:solidFill>
            </a:endParaRPr>
          </a:p>
          <a:p>
            <a:pPr lvl="0" algn="just"/>
            <a:r>
              <a:rPr lang="ru-RU" sz="2000" dirty="0">
                <a:solidFill>
                  <a:srgbClr val="002060"/>
                </a:solidFill>
              </a:rPr>
              <a:t>управления учебно-методической работой районного отдела образования в деятельности образовательной вертикали: </a:t>
            </a:r>
          </a:p>
          <a:p>
            <a:pPr lvl="0" algn="just"/>
            <a:r>
              <a:rPr lang="ru-RU" sz="2000" dirty="0">
                <a:solidFill>
                  <a:srgbClr val="FF0000"/>
                </a:solidFill>
              </a:rPr>
              <a:t>РОО – ОО – администрация школы – учителя</a:t>
            </a:r>
          </a:p>
          <a:p>
            <a:pPr lvl="0" algn="just"/>
            <a:r>
              <a:rPr lang="ru-RU" sz="2000" dirty="0">
                <a:solidFill>
                  <a:srgbClr val="002060"/>
                </a:solidFill>
              </a:rPr>
              <a:t>и получения обратной связи </a:t>
            </a:r>
          </a:p>
        </p:txBody>
      </p:sp>
    </p:spTree>
    <p:extLst>
      <p:ext uri="{BB962C8B-B14F-4D97-AF65-F5344CB8AC3E}">
        <p14:creationId xmlns:p14="http://schemas.microsoft.com/office/powerpoint/2010/main" val="3813288915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2"/>
          <p:cNvSpPr txBox="1">
            <a:spLocks/>
          </p:cNvSpPr>
          <p:nvPr/>
        </p:nvSpPr>
        <p:spPr>
          <a:xfrm>
            <a:off x="1547666" y="51470"/>
            <a:ext cx="7645231" cy="1296144"/>
          </a:xfrm>
          <a:prstGeom prst="rect">
            <a:avLst/>
          </a:prstGeom>
        </p:spPr>
        <p:txBody>
          <a:bodyPr vert="horz" lIns="91410" tIns="45705" rIns="91410" bIns="45705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600" b="1" dirty="0">
              <a:solidFill>
                <a:srgbClr val="1F497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1043608" y="33467"/>
            <a:ext cx="7819298" cy="892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10" tIns="45705" rIns="91410" bIns="45705">
            <a:spAutoFit/>
          </a:bodyPr>
          <a:lstStyle/>
          <a:p>
            <a:pPr algn="ctr"/>
            <a:r>
              <a:rPr lang="ru-RU" altLang="ru-RU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itchFamily="34" charset="0"/>
                <a:cs typeface="Calibri" pitchFamily="34" charset="0"/>
              </a:rPr>
              <a:t>Координационный совет по совершенствованию</a:t>
            </a:r>
          </a:p>
          <a:p>
            <a:pPr algn="ctr"/>
            <a:r>
              <a:rPr lang="ru-RU" altLang="ru-RU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itchFamily="34" charset="0"/>
                <a:cs typeface="Calibri" pitchFamily="34" charset="0"/>
              </a:rPr>
              <a:t> учебно-методической деятельности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335" y="987578"/>
            <a:ext cx="477569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b="1" dirty="0" smtClean="0">
                <a:solidFill>
                  <a:srgbClr val="0070C0"/>
                </a:solidFill>
              </a:rPr>
              <a:t>Изучение </a:t>
            </a:r>
            <a:r>
              <a:rPr lang="ru-RU" sz="2200" b="1" dirty="0" smtClean="0">
                <a:solidFill>
                  <a:srgbClr val="A8246F"/>
                </a:solidFill>
              </a:rPr>
              <a:t>учебно-методической деятельности </a:t>
            </a:r>
            <a:r>
              <a:rPr lang="ru-RU" sz="2200" b="1" dirty="0" smtClean="0">
                <a:solidFill>
                  <a:srgbClr val="0070C0"/>
                </a:solidFill>
              </a:rPr>
              <a:t>муниципальных образований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200" b="1" dirty="0" smtClean="0">
              <a:solidFill>
                <a:srgbClr val="0070C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b="1" dirty="0" smtClean="0">
                <a:solidFill>
                  <a:srgbClr val="0070C0"/>
                </a:solidFill>
              </a:rPr>
              <a:t>Экспертиза уроков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200" b="1" dirty="0">
              <a:solidFill>
                <a:srgbClr val="0070C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b="1" dirty="0" smtClean="0">
                <a:solidFill>
                  <a:srgbClr val="0070C0"/>
                </a:solidFill>
              </a:rPr>
              <a:t>Мониторинг знаний учащихся </a:t>
            </a:r>
            <a:endParaRPr lang="ru-RU" sz="2200" b="1" dirty="0">
              <a:solidFill>
                <a:srgbClr val="0070C0"/>
              </a:solidFill>
            </a:endParaRPr>
          </a:p>
          <a:p>
            <a:pPr indent="358775"/>
            <a:r>
              <a:rPr lang="ru-RU" sz="2200" b="1" dirty="0" smtClean="0">
                <a:solidFill>
                  <a:srgbClr val="A8246F"/>
                </a:solidFill>
              </a:rPr>
              <a:t>7-8 классов</a:t>
            </a:r>
          </a:p>
          <a:p>
            <a:pPr marL="285750" indent="-285750">
              <a:buFontTx/>
              <a:buChar char="-"/>
            </a:pPr>
            <a:endParaRPr lang="ru-RU" sz="2200" b="1" dirty="0">
              <a:solidFill>
                <a:srgbClr val="0070C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b="1" dirty="0" smtClean="0">
                <a:solidFill>
                  <a:srgbClr val="0070C0"/>
                </a:solidFill>
              </a:rPr>
              <a:t>Разработка </a:t>
            </a:r>
            <a:r>
              <a:rPr lang="ru-RU" sz="2200" b="1" dirty="0" smtClean="0">
                <a:solidFill>
                  <a:srgbClr val="A8246F"/>
                </a:solidFill>
              </a:rPr>
              <a:t>«дорожных карт»</a:t>
            </a:r>
            <a:endParaRPr lang="ru-RU" sz="2200" b="1" dirty="0">
              <a:solidFill>
                <a:srgbClr val="A8246F"/>
              </a:solidFill>
            </a:endParaRPr>
          </a:p>
        </p:txBody>
      </p:sp>
      <p:grpSp>
        <p:nvGrpSpPr>
          <p:cNvPr id="43" name="Группа 42"/>
          <p:cNvGrpSpPr/>
          <p:nvPr/>
        </p:nvGrpSpPr>
        <p:grpSpPr>
          <a:xfrm>
            <a:off x="6165138" y="2318704"/>
            <a:ext cx="1431198" cy="1318207"/>
            <a:chOff x="3492014" y="1426080"/>
            <a:chExt cx="968531" cy="968531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80" name="Овал 79"/>
            <p:cNvSpPr/>
            <p:nvPr/>
          </p:nvSpPr>
          <p:spPr>
            <a:xfrm>
              <a:off x="3492014" y="1426080"/>
              <a:ext cx="968531" cy="968531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81" name="Овал 4"/>
            <p:cNvSpPr/>
            <p:nvPr/>
          </p:nvSpPr>
          <p:spPr>
            <a:xfrm>
              <a:off x="3534679" y="1614942"/>
              <a:ext cx="915473" cy="68485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7940" tIns="27940" rIns="27940" bIns="27940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b="1" kern="1200" dirty="0" smtClean="0">
                  <a:solidFill>
                    <a:srgbClr val="A8246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КООРДИНА-ЦИОННЫЙ СОВЕТ</a:t>
              </a:r>
              <a:endParaRPr lang="ru-RU" b="1" kern="1200" dirty="0">
                <a:solidFill>
                  <a:srgbClr val="A824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44" name="Группа 43"/>
          <p:cNvGrpSpPr/>
          <p:nvPr/>
        </p:nvGrpSpPr>
        <p:grpSpPr>
          <a:xfrm>
            <a:off x="6732240" y="2121168"/>
            <a:ext cx="340104" cy="218083"/>
            <a:chOff x="3843594" y="1117471"/>
            <a:chExt cx="340104" cy="218083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8" name="Стрелка вправо 77"/>
            <p:cNvSpPr/>
            <p:nvPr/>
          </p:nvSpPr>
          <p:spPr>
            <a:xfrm rot="16199978">
              <a:off x="3904604" y="1056461"/>
              <a:ext cx="218083" cy="340104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9" name="Стрелка вправо 6"/>
            <p:cNvSpPr/>
            <p:nvPr/>
          </p:nvSpPr>
          <p:spPr>
            <a:xfrm rot="26999978">
              <a:off x="3937317" y="1157194"/>
              <a:ext cx="152658" cy="20406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kern="1200" dirty="0"/>
            </a:p>
          </p:txBody>
        </p:sp>
      </p:grpSp>
      <p:grpSp>
        <p:nvGrpSpPr>
          <p:cNvPr id="45" name="Группа 44"/>
          <p:cNvGrpSpPr/>
          <p:nvPr/>
        </p:nvGrpSpPr>
        <p:grpSpPr>
          <a:xfrm>
            <a:off x="6349846" y="970055"/>
            <a:ext cx="1136557" cy="1097647"/>
            <a:chOff x="3674339" y="1460"/>
            <a:chExt cx="1206300" cy="1013141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6" name="Овал 75"/>
            <p:cNvSpPr/>
            <p:nvPr/>
          </p:nvSpPr>
          <p:spPr>
            <a:xfrm>
              <a:off x="3674339" y="1460"/>
              <a:ext cx="1206300" cy="1013141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77" name="Овал 8"/>
            <p:cNvSpPr/>
            <p:nvPr/>
          </p:nvSpPr>
          <p:spPr>
            <a:xfrm>
              <a:off x="3827192" y="149831"/>
              <a:ext cx="852982" cy="71639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МОУО</a:t>
              </a:r>
              <a:endParaRPr lang="ru-RU" sz="2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46" name="Группа 45"/>
          <p:cNvGrpSpPr/>
          <p:nvPr/>
        </p:nvGrpSpPr>
        <p:grpSpPr>
          <a:xfrm>
            <a:off x="7420646" y="2352104"/>
            <a:ext cx="175690" cy="340104"/>
            <a:chOff x="4484424" y="1417771"/>
            <a:chExt cx="175690" cy="340104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4" name="Стрелка вправо 73"/>
            <p:cNvSpPr/>
            <p:nvPr/>
          </p:nvSpPr>
          <p:spPr>
            <a:xfrm rot="19799982">
              <a:off x="4484424" y="1417771"/>
              <a:ext cx="175690" cy="340104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5" name="Стрелка вправо 10"/>
            <p:cNvSpPr/>
            <p:nvPr/>
          </p:nvSpPr>
          <p:spPr>
            <a:xfrm rot="19799982">
              <a:off x="4487955" y="1498969"/>
              <a:ext cx="122983" cy="20406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kern="1200" dirty="0"/>
            </a:p>
          </p:txBody>
        </p:sp>
      </p:grpSp>
      <p:grpSp>
        <p:nvGrpSpPr>
          <p:cNvPr id="47" name="Группа 46"/>
          <p:cNvGrpSpPr/>
          <p:nvPr/>
        </p:nvGrpSpPr>
        <p:grpSpPr>
          <a:xfrm>
            <a:off x="7596340" y="1635647"/>
            <a:ext cx="1224135" cy="1198467"/>
            <a:chOff x="4688806" y="774563"/>
            <a:chExt cx="1204319" cy="1081692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2" name="Овал 71"/>
            <p:cNvSpPr/>
            <p:nvPr/>
          </p:nvSpPr>
          <p:spPr>
            <a:xfrm>
              <a:off x="4688806" y="774563"/>
              <a:ext cx="1204319" cy="108169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73" name="Овал 12"/>
            <p:cNvSpPr/>
            <p:nvPr/>
          </p:nvSpPr>
          <p:spPr>
            <a:xfrm>
              <a:off x="4866292" y="904547"/>
              <a:ext cx="851583" cy="76487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ИРО РТ</a:t>
              </a:r>
              <a:endParaRPr lang="ru-RU" sz="20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48" name="Группа 47"/>
          <p:cNvGrpSpPr/>
          <p:nvPr/>
        </p:nvGrpSpPr>
        <p:grpSpPr>
          <a:xfrm>
            <a:off x="7456899" y="3242439"/>
            <a:ext cx="174492" cy="340104"/>
            <a:chOff x="4484073" y="2062268"/>
            <a:chExt cx="174492" cy="340104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0" name="Стрелка вправо 69"/>
            <p:cNvSpPr/>
            <p:nvPr/>
          </p:nvSpPr>
          <p:spPr>
            <a:xfrm rot="1800018">
              <a:off x="4484073" y="2062268"/>
              <a:ext cx="174492" cy="340104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1" name="Стрелка вправо 14"/>
            <p:cNvSpPr/>
            <p:nvPr/>
          </p:nvSpPr>
          <p:spPr>
            <a:xfrm rot="1800018">
              <a:off x="4487580" y="2117202"/>
              <a:ext cx="122144" cy="20406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kern="1200" dirty="0"/>
            </a:p>
          </p:txBody>
        </p:sp>
      </p:grpSp>
      <p:grpSp>
        <p:nvGrpSpPr>
          <p:cNvPr id="49" name="Группа 48"/>
          <p:cNvGrpSpPr/>
          <p:nvPr/>
        </p:nvGrpSpPr>
        <p:grpSpPr>
          <a:xfrm>
            <a:off x="7392772" y="3359107"/>
            <a:ext cx="1249566" cy="1228868"/>
            <a:chOff x="4621928" y="2068253"/>
            <a:chExt cx="1209441" cy="1084853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68" name="Овал 67"/>
            <p:cNvSpPr/>
            <p:nvPr/>
          </p:nvSpPr>
          <p:spPr>
            <a:xfrm>
              <a:off x="4621928" y="2068253"/>
              <a:ext cx="1209441" cy="1084853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69" name="Овал 16"/>
            <p:cNvSpPr/>
            <p:nvPr/>
          </p:nvSpPr>
          <p:spPr>
            <a:xfrm>
              <a:off x="4799047" y="2227126"/>
              <a:ext cx="855203" cy="76710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РЦМКО</a:t>
              </a:r>
              <a:endParaRPr lang="ru-RU" sz="20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51" name="Группа 50"/>
          <p:cNvGrpSpPr/>
          <p:nvPr/>
        </p:nvGrpSpPr>
        <p:grpSpPr>
          <a:xfrm>
            <a:off x="5130116" y="3359107"/>
            <a:ext cx="1242084" cy="1228868"/>
            <a:chOff x="3287598" y="2906818"/>
            <a:chExt cx="1306281" cy="986082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64" name="Овал 63"/>
            <p:cNvSpPr/>
            <p:nvPr/>
          </p:nvSpPr>
          <p:spPr>
            <a:xfrm>
              <a:off x="3287598" y="2906818"/>
              <a:ext cx="1306281" cy="98608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65" name="Овал 20"/>
            <p:cNvSpPr/>
            <p:nvPr/>
          </p:nvSpPr>
          <p:spPr>
            <a:xfrm>
              <a:off x="3469891" y="3076378"/>
              <a:ext cx="923681" cy="697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МОиН РТ</a:t>
              </a:r>
              <a:endParaRPr lang="ru-RU" sz="20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52" name="Группа 51"/>
          <p:cNvGrpSpPr/>
          <p:nvPr/>
        </p:nvGrpSpPr>
        <p:grpSpPr>
          <a:xfrm>
            <a:off x="6130034" y="3219822"/>
            <a:ext cx="170158" cy="340104"/>
            <a:chOff x="3374332" y="2060278"/>
            <a:chExt cx="170158" cy="340104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62" name="Стрелка вправо 61"/>
            <p:cNvSpPr/>
            <p:nvPr/>
          </p:nvSpPr>
          <p:spPr>
            <a:xfrm rot="9000028">
              <a:off x="3374332" y="2060278"/>
              <a:ext cx="170158" cy="340104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3" name="Стрелка вправо 22"/>
            <p:cNvSpPr/>
            <p:nvPr/>
          </p:nvSpPr>
          <p:spPr>
            <a:xfrm rot="19800028">
              <a:off x="3421960" y="2115537"/>
              <a:ext cx="119111" cy="20406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kern="1200" dirty="0"/>
            </a:p>
          </p:txBody>
        </p:sp>
      </p:grpSp>
      <p:grpSp>
        <p:nvGrpSpPr>
          <p:cNvPr id="54" name="Группа 53"/>
          <p:cNvGrpSpPr/>
          <p:nvPr/>
        </p:nvGrpSpPr>
        <p:grpSpPr>
          <a:xfrm>
            <a:off x="6156176" y="2376600"/>
            <a:ext cx="189112" cy="340104"/>
            <a:chOff x="3349834" y="1411638"/>
            <a:chExt cx="189112" cy="340104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8" name="Стрелка вправо 57"/>
            <p:cNvSpPr/>
            <p:nvPr/>
          </p:nvSpPr>
          <p:spPr>
            <a:xfrm rot="12599972">
              <a:off x="3349834" y="1411638"/>
              <a:ext cx="189112" cy="340104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9" name="Стрелка вправо 26"/>
            <p:cNvSpPr/>
            <p:nvPr/>
          </p:nvSpPr>
          <p:spPr>
            <a:xfrm rot="23399972">
              <a:off x="3402768" y="1493842"/>
              <a:ext cx="132378" cy="20406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kern="1200" dirty="0"/>
            </a:p>
          </p:txBody>
        </p:sp>
      </p:grpSp>
      <p:grpSp>
        <p:nvGrpSpPr>
          <p:cNvPr id="55" name="Группа 54"/>
          <p:cNvGrpSpPr/>
          <p:nvPr/>
        </p:nvGrpSpPr>
        <p:grpSpPr>
          <a:xfrm>
            <a:off x="4829480" y="1635648"/>
            <a:ext cx="1326703" cy="1238206"/>
            <a:chOff x="2234343" y="669174"/>
            <a:chExt cx="1132567" cy="1081692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6" name="Овал 55"/>
            <p:cNvSpPr/>
            <p:nvPr/>
          </p:nvSpPr>
          <p:spPr>
            <a:xfrm>
              <a:off x="2234343" y="669174"/>
              <a:ext cx="1132567" cy="108169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57" name="Овал 28"/>
            <p:cNvSpPr/>
            <p:nvPr/>
          </p:nvSpPr>
          <p:spPr>
            <a:xfrm>
              <a:off x="2400204" y="827584"/>
              <a:ext cx="800845" cy="76487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Департамент надзора и контроля в сфере образования</a:t>
              </a:r>
              <a:endParaRPr lang="ru-RU" sz="12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41" name="Номер слайда 3"/>
          <p:cNvSpPr txBox="1">
            <a:spLocks/>
          </p:cNvSpPr>
          <p:nvPr/>
        </p:nvSpPr>
        <p:spPr>
          <a:xfrm>
            <a:off x="6974904" y="4515966"/>
            <a:ext cx="2133600" cy="273844"/>
          </a:xfrm>
          <a:prstGeom prst="rect">
            <a:avLst/>
          </a:prstGeom>
        </p:spPr>
        <p:txBody>
          <a:bodyPr vert="horz" lIns="91404" tIns="45702" rIns="91404" bIns="45702" rtlCol="0" anchor="ctr"/>
          <a:lstStyle>
            <a:defPPr>
              <a:defRPr lang="ru-RU"/>
            </a:defPPr>
            <a:lvl1pPr marL="0" algn="r" defTabSz="914063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22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063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09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24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145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167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20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228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5E0CB1-8A1B-4CAB-B415-0D442957130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2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6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-14734526"/>
            <a:ext cx="7560840" cy="5490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Мероприятия в рамках изучения</a:t>
            </a:r>
          </a:p>
          <a:p>
            <a:pPr lvl="0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(Приказ МОиН РТ от 11.10.2017 № под-1627/17)</a:t>
            </a:r>
          </a:p>
          <a:p>
            <a:pPr lvl="0" algn="just"/>
            <a:endParaRPr lang="ru-RU" b="1" dirty="0">
              <a:solidFill>
                <a:srgbClr val="002060"/>
              </a:solidFill>
            </a:endParaRPr>
          </a:p>
          <a:p>
            <a:pPr marL="571500" lvl="0" indent="-5715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70C0"/>
                </a:solidFill>
              </a:rPr>
              <a:t>Диагностическое тестирование мобильной группой РЦМКО учащихся 7-8 классов</a:t>
            </a:r>
          </a:p>
          <a:p>
            <a:pPr marL="457118" lvl="0" indent="-457118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endParaRPr lang="ru-RU" dirty="0">
              <a:solidFill>
                <a:srgbClr val="0070C0"/>
              </a:solidFill>
            </a:endParaRPr>
          </a:p>
          <a:p>
            <a:pPr marL="571500" lvl="0" indent="-5715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70C0"/>
                </a:solidFill>
              </a:rPr>
              <a:t>Изучение состояния учебно-методической деятельности районного отдела образования, методической службы</a:t>
            </a:r>
          </a:p>
          <a:p>
            <a:pPr marL="457118" lvl="0" indent="-457118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endParaRPr lang="ru-RU" dirty="0">
              <a:solidFill>
                <a:srgbClr val="0070C0"/>
              </a:solidFill>
            </a:endParaRPr>
          </a:p>
          <a:p>
            <a:pPr marL="571500" lvl="0" indent="-5715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70C0"/>
                </a:solidFill>
              </a:rPr>
              <a:t>Выход в образовательные организации (школы, детские сады)</a:t>
            </a:r>
          </a:p>
          <a:p>
            <a:pPr marL="457118" lvl="0" indent="-457118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endParaRPr lang="ru-RU" dirty="0">
              <a:solidFill>
                <a:srgbClr val="0070C0"/>
              </a:solidFill>
            </a:endParaRPr>
          </a:p>
          <a:p>
            <a:pPr marL="571500" lvl="0" indent="-5715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C00000"/>
                </a:solidFill>
              </a:rPr>
              <a:t>Посещение уроков, занятий</a:t>
            </a:r>
          </a:p>
          <a:p>
            <a:pPr marL="457118" lvl="0" indent="-457118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endParaRPr lang="ru-RU" dirty="0">
              <a:solidFill>
                <a:srgbClr val="0070C0"/>
              </a:solidFill>
            </a:endParaRPr>
          </a:p>
          <a:p>
            <a:pPr marL="571500" lvl="0" indent="-5715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70C0"/>
                </a:solidFill>
              </a:rPr>
              <a:t>Беседа с администрацией, учителями</a:t>
            </a:r>
          </a:p>
          <a:p>
            <a:pPr marL="457118" lvl="0" indent="-457118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endParaRPr lang="ru-RU" dirty="0">
              <a:solidFill>
                <a:srgbClr val="0070C0"/>
              </a:solidFill>
            </a:endParaRPr>
          </a:p>
          <a:p>
            <a:pPr marL="571500" lvl="0" indent="-5715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C00000"/>
                </a:solidFill>
              </a:rPr>
              <a:t>Совещание с директорами образовательных организаций </a:t>
            </a:r>
          </a:p>
          <a:p>
            <a:pPr lvl="0" algn="just"/>
            <a:endParaRPr lang="ru-RU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0" name="Picture 4" descr="C:\Users\Afanaseva\Desktop\Августовка 2014, 2015, 2016, 2017\Августовка 2017\Доклад министра\От Адели\Оптимальные размеры\лого_пнг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065" y="162621"/>
            <a:ext cx="688527" cy="687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99592" y="123478"/>
            <a:ext cx="813690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ПРОБЛЕМЫ</a:t>
            </a: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ru-RU" sz="1600" b="1" dirty="0">
              <a:solidFill>
                <a:srgbClr val="002060"/>
              </a:solidFill>
            </a:endParaRPr>
          </a:p>
          <a:p>
            <a:pPr lvl="0"/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МЕТОДИЧЕСКОЕ СОПРОВОЖДЕНИЕ </a:t>
            </a:r>
          </a:p>
          <a:p>
            <a:pPr lvl="0"/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УЧЕБНО-ВОСПИТАТЕЛЬНОГО ПРОЦЕССА</a:t>
            </a:r>
          </a:p>
          <a:p>
            <a:pPr lvl="0"/>
            <a:endPara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just"/>
            <a:r>
              <a:rPr lang="ru-RU" sz="2000" dirty="0">
                <a:solidFill>
                  <a:srgbClr val="002060"/>
                </a:solidFill>
              </a:rPr>
              <a:t>Недостаточная работа по подготовке выпускников к государственной итоговой </a:t>
            </a:r>
            <a:r>
              <a:rPr lang="ru-RU" sz="2000" dirty="0" smtClean="0">
                <a:solidFill>
                  <a:srgbClr val="002060"/>
                </a:solidFill>
              </a:rPr>
              <a:t>аттестации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endParaRPr lang="ru-RU" sz="2000" dirty="0" smtClean="0">
              <a:solidFill>
                <a:srgbClr val="002060"/>
              </a:solidFill>
            </a:endParaRPr>
          </a:p>
          <a:p>
            <a:pPr lvl="0" algn="just"/>
            <a:r>
              <a:rPr lang="ru-RU" sz="2000" dirty="0" smtClean="0">
                <a:solidFill>
                  <a:srgbClr val="002060"/>
                </a:solidFill>
              </a:rPr>
              <a:t>(мотивация при выборе предметов в 9 классе, </a:t>
            </a:r>
          </a:p>
          <a:p>
            <a:pPr lvl="0" algn="just"/>
            <a:r>
              <a:rPr lang="ru-RU" sz="2000" dirty="0" smtClean="0">
                <a:solidFill>
                  <a:srgbClr val="002060"/>
                </a:solidFill>
              </a:rPr>
              <a:t>формальное тренировочное тестирование каждый </a:t>
            </a:r>
            <a:r>
              <a:rPr lang="ru-RU" sz="2000" dirty="0" smtClean="0">
                <a:solidFill>
                  <a:srgbClr val="002060"/>
                </a:solidFill>
              </a:rPr>
              <a:t>месяц, </a:t>
            </a:r>
          </a:p>
          <a:p>
            <a:pPr lvl="0" algn="just"/>
            <a:r>
              <a:rPr lang="ru-RU" sz="2000" dirty="0" smtClean="0">
                <a:solidFill>
                  <a:srgbClr val="002060"/>
                </a:solidFill>
              </a:rPr>
              <a:t>отсутствие рекомендаций по решению «проблемных» заданий, выявленных на тестировании),</a:t>
            </a:r>
            <a:endParaRPr lang="ru-RU" sz="2000" dirty="0" smtClean="0">
              <a:solidFill>
                <a:srgbClr val="002060"/>
              </a:solidFill>
            </a:endParaRPr>
          </a:p>
          <a:p>
            <a:pPr lvl="0" algn="just"/>
            <a:r>
              <a:rPr lang="ru-RU" sz="2000" dirty="0" smtClean="0">
                <a:solidFill>
                  <a:srgbClr val="002060"/>
                </a:solidFill>
              </a:rPr>
              <a:t> </a:t>
            </a:r>
            <a:endParaRPr lang="ru-RU" sz="2000" dirty="0">
              <a:solidFill>
                <a:srgbClr val="002060"/>
              </a:solidFill>
            </a:endParaRPr>
          </a:p>
          <a:p>
            <a:pPr lvl="0" algn="just"/>
            <a:r>
              <a:rPr lang="ru-RU" sz="2000" dirty="0" smtClean="0">
                <a:solidFill>
                  <a:srgbClr val="002060"/>
                </a:solidFill>
              </a:rPr>
              <a:t>работа </a:t>
            </a:r>
            <a:r>
              <a:rPr lang="ru-RU" sz="2000" dirty="0">
                <a:solidFill>
                  <a:srgbClr val="C00000"/>
                </a:solidFill>
              </a:rPr>
              <a:t>с </a:t>
            </a:r>
            <a:r>
              <a:rPr lang="ru-RU" sz="2000" dirty="0" err="1" smtClean="0">
                <a:solidFill>
                  <a:srgbClr val="C00000"/>
                </a:solidFill>
              </a:rPr>
              <a:t>высокобалльниками</a:t>
            </a:r>
            <a:r>
              <a:rPr lang="ru-RU" sz="2000" dirty="0" smtClean="0">
                <a:solidFill>
                  <a:srgbClr val="C00000"/>
                </a:solidFill>
              </a:rPr>
              <a:t> </a:t>
            </a:r>
            <a:r>
              <a:rPr lang="ru-RU" sz="2000" dirty="0" smtClean="0">
                <a:solidFill>
                  <a:srgbClr val="002060"/>
                </a:solidFill>
              </a:rPr>
              <a:t>обозначена формально, </a:t>
            </a:r>
          </a:p>
          <a:p>
            <a:pPr lvl="0" algn="just"/>
            <a:endParaRPr lang="ru-RU" sz="2000" dirty="0">
              <a:solidFill>
                <a:srgbClr val="002060"/>
              </a:solidFill>
            </a:endParaRPr>
          </a:p>
          <a:p>
            <a:pPr lvl="0" algn="just"/>
            <a:r>
              <a:rPr lang="ru-RU" sz="2000" dirty="0" smtClean="0">
                <a:solidFill>
                  <a:srgbClr val="002060"/>
                </a:solidFill>
              </a:rPr>
              <a:t>отсутствие </a:t>
            </a:r>
            <a:r>
              <a:rPr lang="ru-RU" sz="2000" dirty="0">
                <a:solidFill>
                  <a:srgbClr val="002060"/>
                </a:solidFill>
              </a:rPr>
              <a:t>системы в олимпиадной подготовке</a:t>
            </a:r>
          </a:p>
        </p:txBody>
      </p:sp>
    </p:spTree>
    <p:extLst>
      <p:ext uri="{BB962C8B-B14F-4D97-AF65-F5344CB8AC3E}">
        <p14:creationId xmlns:p14="http://schemas.microsoft.com/office/powerpoint/2010/main" val="727269326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2"/>
          <p:cNvSpPr txBox="1">
            <a:spLocks/>
          </p:cNvSpPr>
          <p:nvPr/>
        </p:nvSpPr>
        <p:spPr>
          <a:xfrm>
            <a:off x="1547666" y="51470"/>
            <a:ext cx="7645231" cy="1296144"/>
          </a:xfrm>
          <a:prstGeom prst="rect">
            <a:avLst/>
          </a:prstGeom>
        </p:spPr>
        <p:txBody>
          <a:bodyPr vert="horz" lIns="91410" tIns="45705" rIns="91410" bIns="45705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600" b="1" dirty="0">
              <a:solidFill>
                <a:srgbClr val="1F497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1043608" y="33467"/>
            <a:ext cx="7819298" cy="892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10" tIns="45705" rIns="91410" bIns="45705">
            <a:spAutoFit/>
          </a:bodyPr>
          <a:lstStyle/>
          <a:p>
            <a:pPr algn="ctr"/>
            <a:r>
              <a:rPr lang="ru-RU" altLang="ru-RU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itchFamily="34" charset="0"/>
                <a:cs typeface="Calibri" pitchFamily="34" charset="0"/>
              </a:rPr>
              <a:t>Координационный совет по совершенствованию</a:t>
            </a:r>
          </a:p>
          <a:p>
            <a:pPr algn="ctr"/>
            <a:r>
              <a:rPr lang="ru-RU" altLang="ru-RU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itchFamily="34" charset="0"/>
                <a:cs typeface="Calibri" pitchFamily="34" charset="0"/>
              </a:rPr>
              <a:t> учебно-методической деятельности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335" y="987578"/>
            <a:ext cx="477569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b="1" dirty="0" smtClean="0">
                <a:solidFill>
                  <a:srgbClr val="0070C0"/>
                </a:solidFill>
              </a:rPr>
              <a:t>Изучение </a:t>
            </a:r>
            <a:r>
              <a:rPr lang="ru-RU" sz="2200" b="1" dirty="0" smtClean="0">
                <a:solidFill>
                  <a:srgbClr val="A8246F"/>
                </a:solidFill>
              </a:rPr>
              <a:t>учебно-методической деятельности </a:t>
            </a:r>
            <a:r>
              <a:rPr lang="ru-RU" sz="2200" b="1" dirty="0" smtClean="0">
                <a:solidFill>
                  <a:srgbClr val="0070C0"/>
                </a:solidFill>
              </a:rPr>
              <a:t>муниципальных образований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200" b="1" dirty="0" smtClean="0">
              <a:solidFill>
                <a:srgbClr val="0070C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b="1" dirty="0" smtClean="0">
                <a:solidFill>
                  <a:srgbClr val="0070C0"/>
                </a:solidFill>
              </a:rPr>
              <a:t>Экспертиза уроков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200" b="1" dirty="0">
              <a:solidFill>
                <a:srgbClr val="0070C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b="1" dirty="0" smtClean="0">
                <a:solidFill>
                  <a:srgbClr val="0070C0"/>
                </a:solidFill>
              </a:rPr>
              <a:t>Мониторинг знаний учащихся </a:t>
            </a:r>
            <a:endParaRPr lang="ru-RU" sz="2200" b="1" dirty="0">
              <a:solidFill>
                <a:srgbClr val="0070C0"/>
              </a:solidFill>
            </a:endParaRPr>
          </a:p>
          <a:p>
            <a:pPr indent="358775"/>
            <a:r>
              <a:rPr lang="ru-RU" sz="2200" b="1" dirty="0" smtClean="0">
                <a:solidFill>
                  <a:srgbClr val="A8246F"/>
                </a:solidFill>
              </a:rPr>
              <a:t>7-8 классов</a:t>
            </a:r>
          </a:p>
          <a:p>
            <a:pPr marL="285750" indent="-285750">
              <a:buFontTx/>
              <a:buChar char="-"/>
            </a:pPr>
            <a:endParaRPr lang="ru-RU" sz="2200" b="1" dirty="0">
              <a:solidFill>
                <a:srgbClr val="0070C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b="1" dirty="0" smtClean="0">
                <a:solidFill>
                  <a:srgbClr val="0070C0"/>
                </a:solidFill>
              </a:rPr>
              <a:t>Разработка </a:t>
            </a:r>
            <a:r>
              <a:rPr lang="ru-RU" sz="2200" b="1" dirty="0" smtClean="0">
                <a:solidFill>
                  <a:srgbClr val="A8246F"/>
                </a:solidFill>
              </a:rPr>
              <a:t>«дорожных карт»</a:t>
            </a:r>
            <a:endParaRPr lang="ru-RU" sz="2200" b="1" dirty="0">
              <a:solidFill>
                <a:srgbClr val="A8246F"/>
              </a:solidFill>
            </a:endParaRPr>
          </a:p>
        </p:txBody>
      </p:sp>
      <p:grpSp>
        <p:nvGrpSpPr>
          <p:cNvPr id="43" name="Группа 42"/>
          <p:cNvGrpSpPr/>
          <p:nvPr/>
        </p:nvGrpSpPr>
        <p:grpSpPr>
          <a:xfrm>
            <a:off x="6165138" y="2318704"/>
            <a:ext cx="1431198" cy="1318207"/>
            <a:chOff x="3492014" y="1426080"/>
            <a:chExt cx="968531" cy="968531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80" name="Овал 79"/>
            <p:cNvSpPr/>
            <p:nvPr/>
          </p:nvSpPr>
          <p:spPr>
            <a:xfrm>
              <a:off x="3492014" y="1426080"/>
              <a:ext cx="968531" cy="968531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81" name="Овал 4"/>
            <p:cNvSpPr/>
            <p:nvPr/>
          </p:nvSpPr>
          <p:spPr>
            <a:xfrm>
              <a:off x="3534679" y="1614942"/>
              <a:ext cx="915473" cy="68485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7940" tIns="27940" rIns="27940" bIns="27940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b="1" kern="1200" dirty="0" smtClean="0">
                  <a:solidFill>
                    <a:srgbClr val="A8246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КООРДИНА-ЦИОННЫЙ СОВЕТ</a:t>
              </a:r>
              <a:endParaRPr lang="ru-RU" b="1" kern="1200" dirty="0">
                <a:solidFill>
                  <a:srgbClr val="A824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44" name="Группа 43"/>
          <p:cNvGrpSpPr/>
          <p:nvPr/>
        </p:nvGrpSpPr>
        <p:grpSpPr>
          <a:xfrm>
            <a:off x="6732240" y="2121168"/>
            <a:ext cx="340104" cy="218083"/>
            <a:chOff x="3843594" y="1117471"/>
            <a:chExt cx="340104" cy="218083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8" name="Стрелка вправо 77"/>
            <p:cNvSpPr/>
            <p:nvPr/>
          </p:nvSpPr>
          <p:spPr>
            <a:xfrm rot="16199978">
              <a:off x="3904604" y="1056461"/>
              <a:ext cx="218083" cy="340104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9" name="Стрелка вправо 6"/>
            <p:cNvSpPr/>
            <p:nvPr/>
          </p:nvSpPr>
          <p:spPr>
            <a:xfrm rot="26999978">
              <a:off x="3937317" y="1157194"/>
              <a:ext cx="152658" cy="20406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kern="1200" dirty="0"/>
            </a:p>
          </p:txBody>
        </p:sp>
      </p:grpSp>
      <p:grpSp>
        <p:nvGrpSpPr>
          <p:cNvPr id="45" name="Группа 44"/>
          <p:cNvGrpSpPr/>
          <p:nvPr/>
        </p:nvGrpSpPr>
        <p:grpSpPr>
          <a:xfrm>
            <a:off x="6349846" y="970055"/>
            <a:ext cx="1136557" cy="1097647"/>
            <a:chOff x="3674339" y="1460"/>
            <a:chExt cx="1206300" cy="1013141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6" name="Овал 75"/>
            <p:cNvSpPr/>
            <p:nvPr/>
          </p:nvSpPr>
          <p:spPr>
            <a:xfrm>
              <a:off x="3674339" y="1460"/>
              <a:ext cx="1206300" cy="1013141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77" name="Овал 8"/>
            <p:cNvSpPr/>
            <p:nvPr/>
          </p:nvSpPr>
          <p:spPr>
            <a:xfrm>
              <a:off x="3827192" y="149831"/>
              <a:ext cx="852982" cy="71639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МОУО</a:t>
              </a:r>
              <a:endParaRPr lang="ru-RU" sz="2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46" name="Группа 45"/>
          <p:cNvGrpSpPr/>
          <p:nvPr/>
        </p:nvGrpSpPr>
        <p:grpSpPr>
          <a:xfrm>
            <a:off x="7420646" y="2352104"/>
            <a:ext cx="175690" cy="340104"/>
            <a:chOff x="4484424" y="1417771"/>
            <a:chExt cx="175690" cy="340104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4" name="Стрелка вправо 73"/>
            <p:cNvSpPr/>
            <p:nvPr/>
          </p:nvSpPr>
          <p:spPr>
            <a:xfrm rot="19799982">
              <a:off x="4484424" y="1417771"/>
              <a:ext cx="175690" cy="340104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5" name="Стрелка вправо 10"/>
            <p:cNvSpPr/>
            <p:nvPr/>
          </p:nvSpPr>
          <p:spPr>
            <a:xfrm rot="19799982">
              <a:off x="4487955" y="1498969"/>
              <a:ext cx="122983" cy="20406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kern="1200" dirty="0"/>
            </a:p>
          </p:txBody>
        </p:sp>
      </p:grpSp>
      <p:grpSp>
        <p:nvGrpSpPr>
          <p:cNvPr id="47" name="Группа 46"/>
          <p:cNvGrpSpPr/>
          <p:nvPr/>
        </p:nvGrpSpPr>
        <p:grpSpPr>
          <a:xfrm>
            <a:off x="7596340" y="1635647"/>
            <a:ext cx="1224135" cy="1198467"/>
            <a:chOff x="4688806" y="774563"/>
            <a:chExt cx="1204319" cy="1081692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2" name="Овал 71"/>
            <p:cNvSpPr/>
            <p:nvPr/>
          </p:nvSpPr>
          <p:spPr>
            <a:xfrm>
              <a:off x="4688806" y="774563"/>
              <a:ext cx="1204319" cy="108169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73" name="Овал 12"/>
            <p:cNvSpPr/>
            <p:nvPr/>
          </p:nvSpPr>
          <p:spPr>
            <a:xfrm>
              <a:off x="4866292" y="904547"/>
              <a:ext cx="851583" cy="76487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ИРО РТ</a:t>
              </a:r>
              <a:endParaRPr lang="ru-RU" sz="20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48" name="Группа 47"/>
          <p:cNvGrpSpPr/>
          <p:nvPr/>
        </p:nvGrpSpPr>
        <p:grpSpPr>
          <a:xfrm>
            <a:off x="7456899" y="3242439"/>
            <a:ext cx="174492" cy="340104"/>
            <a:chOff x="4484073" y="2062268"/>
            <a:chExt cx="174492" cy="340104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0" name="Стрелка вправо 69"/>
            <p:cNvSpPr/>
            <p:nvPr/>
          </p:nvSpPr>
          <p:spPr>
            <a:xfrm rot="1800018">
              <a:off x="4484073" y="2062268"/>
              <a:ext cx="174492" cy="340104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1" name="Стрелка вправо 14"/>
            <p:cNvSpPr/>
            <p:nvPr/>
          </p:nvSpPr>
          <p:spPr>
            <a:xfrm rot="1800018">
              <a:off x="4487580" y="2117202"/>
              <a:ext cx="122144" cy="20406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kern="1200" dirty="0"/>
            </a:p>
          </p:txBody>
        </p:sp>
      </p:grpSp>
      <p:grpSp>
        <p:nvGrpSpPr>
          <p:cNvPr id="49" name="Группа 48"/>
          <p:cNvGrpSpPr/>
          <p:nvPr/>
        </p:nvGrpSpPr>
        <p:grpSpPr>
          <a:xfrm>
            <a:off x="7392772" y="3359107"/>
            <a:ext cx="1249566" cy="1228868"/>
            <a:chOff x="4621928" y="2068253"/>
            <a:chExt cx="1209441" cy="1084853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68" name="Овал 67"/>
            <p:cNvSpPr/>
            <p:nvPr/>
          </p:nvSpPr>
          <p:spPr>
            <a:xfrm>
              <a:off x="4621928" y="2068253"/>
              <a:ext cx="1209441" cy="1084853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69" name="Овал 16"/>
            <p:cNvSpPr/>
            <p:nvPr/>
          </p:nvSpPr>
          <p:spPr>
            <a:xfrm>
              <a:off x="4799047" y="2227126"/>
              <a:ext cx="855203" cy="76710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РЦМКО</a:t>
              </a:r>
              <a:endParaRPr lang="ru-RU" sz="20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51" name="Группа 50"/>
          <p:cNvGrpSpPr/>
          <p:nvPr/>
        </p:nvGrpSpPr>
        <p:grpSpPr>
          <a:xfrm>
            <a:off x="5130116" y="3359107"/>
            <a:ext cx="1242084" cy="1228868"/>
            <a:chOff x="3287598" y="2906818"/>
            <a:chExt cx="1306281" cy="986082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64" name="Овал 63"/>
            <p:cNvSpPr/>
            <p:nvPr/>
          </p:nvSpPr>
          <p:spPr>
            <a:xfrm>
              <a:off x="3287598" y="2906818"/>
              <a:ext cx="1306281" cy="98608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65" name="Овал 20"/>
            <p:cNvSpPr/>
            <p:nvPr/>
          </p:nvSpPr>
          <p:spPr>
            <a:xfrm>
              <a:off x="3469891" y="3076378"/>
              <a:ext cx="923681" cy="697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МОиН РТ</a:t>
              </a:r>
              <a:endParaRPr lang="ru-RU" sz="20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52" name="Группа 51"/>
          <p:cNvGrpSpPr/>
          <p:nvPr/>
        </p:nvGrpSpPr>
        <p:grpSpPr>
          <a:xfrm>
            <a:off x="6130034" y="3219822"/>
            <a:ext cx="170158" cy="340104"/>
            <a:chOff x="3374332" y="2060278"/>
            <a:chExt cx="170158" cy="340104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62" name="Стрелка вправо 61"/>
            <p:cNvSpPr/>
            <p:nvPr/>
          </p:nvSpPr>
          <p:spPr>
            <a:xfrm rot="9000028">
              <a:off x="3374332" y="2060278"/>
              <a:ext cx="170158" cy="340104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3" name="Стрелка вправо 22"/>
            <p:cNvSpPr/>
            <p:nvPr/>
          </p:nvSpPr>
          <p:spPr>
            <a:xfrm rot="19800028">
              <a:off x="3421960" y="2115537"/>
              <a:ext cx="119111" cy="20406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kern="1200" dirty="0"/>
            </a:p>
          </p:txBody>
        </p:sp>
      </p:grpSp>
      <p:grpSp>
        <p:nvGrpSpPr>
          <p:cNvPr id="54" name="Группа 53"/>
          <p:cNvGrpSpPr/>
          <p:nvPr/>
        </p:nvGrpSpPr>
        <p:grpSpPr>
          <a:xfrm>
            <a:off x="6156176" y="2376600"/>
            <a:ext cx="189112" cy="340104"/>
            <a:chOff x="3349834" y="1411638"/>
            <a:chExt cx="189112" cy="340104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8" name="Стрелка вправо 57"/>
            <p:cNvSpPr/>
            <p:nvPr/>
          </p:nvSpPr>
          <p:spPr>
            <a:xfrm rot="12599972">
              <a:off x="3349834" y="1411638"/>
              <a:ext cx="189112" cy="340104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9" name="Стрелка вправо 26"/>
            <p:cNvSpPr/>
            <p:nvPr/>
          </p:nvSpPr>
          <p:spPr>
            <a:xfrm rot="23399972">
              <a:off x="3402768" y="1493842"/>
              <a:ext cx="132378" cy="20406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kern="1200" dirty="0"/>
            </a:p>
          </p:txBody>
        </p:sp>
      </p:grpSp>
      <p:grpSp>
        <p:nvGrpSpPr>
          <p:cNvPr id="55" name="Группа 54"/>
          <p:cNvGrpSpPr/>
          <p:nvPr/>
        </p:nvGrpSpPr>
        <p:grpSpPr>
          <a:xfrm>
            <a:off x="4829480" y="1635648"/>
            <a:ext cx="1326703" cy="1238206"/>
            <a:chOff x="2234343" y="669174"/>
            <a:chExt cx="1132567" cy="1081692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6" name="Овал 55"/>
            <p:cNvSpPr/>
            <p:nvPr/>
          </p:nvSpPr>
          <p:spPr>
            <a:xfrm>
              <a:off x="2234343" y="669174"/>
              <a:ext cx="1132567" cy="108169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57" name="Овал 28"/>
            <p:cNvSpPr/>
            <p:nvPr/>
          </p:nvSpPr>
          <p:spPr>
            <a:xfrm>
              <a:off x="2400204" y="827584"/>
              <a:ext cx="800845" cy="76487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Департамент надзора и контроля в сфере образования</a:t>
              </a:r>
              <a:endParaRPr lang="ru-RU" sz="12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41" name="Номер слайда 3"/>
          <p:cNvSpPr txBox="1">
            <a:spLocks/>
          </p:cNvSpPr>
          <p:nvPr/>
        </p:nvSpPr>
        <p:spPr>
          <a:xfrm>
            <a:off x="6974904" y="4515966"/>
            <a:ext cx="2133600" cy="273844"/>
          </a:xfrm>
          <a:prstGeom prst="rect">
            <a:avLst/>
          </a:prstGeom>
        </p:spPr>
        <p:txBody>
          <a:bodyPr vert="horz" lIns="91404" tIns="45702" rIns="91404" bIns="45702" rtlCol="0" anchor="ctr"/>
          <a:lstStyle>
            <a:defPPr>
              <a:defRPr lang="ru-RU"/>
            </a:defPPr>
            <a:lvl1pPr marL="0" algn="r" defTabSz="914063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22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063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09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24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145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167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20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228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5E0CB1-8A1B-4CAB-B415-0D442957130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2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6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-14734526"/>
            <a:ext cx="7560840" cy="5490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Мероприятия в рамках изучения</a:t>
            </a:r>
          </a:p>
          <a:p>
            <a:pPr lvl="0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(Приказ МОиН РТ от 11.10.2017 № под-1627/17)</a:t>
            </a:r>
          </a:p>
          <a:p>
            <a:pPr lvl="0" algn="just"/>
            <a:endParaRPr lang="ru-RU" b="1" dirty="0">
              <a:solidFill>
                <a:srgbClr val="002060"/>
              </a:solidFill>
            </a:endParaRPr>
          </a:p>
          <a:p>
            <a:pPr marL="571500" lvl="0" indent="-5715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70C0"/>
                </a:solidFill>
              </a:rPr>
              <a:t>Диагностическое тестирование мобильной группой РЦМКО учащихся 7-8 классов</a:t>
            </a:r>
          </a:p>
          <a:p>
            <a:pPr marL="457118" lvl="0" indent="-457118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endParaRPr lang="ru-RU" dirty="0">
              <a:solidFill>
                <a:srgbClr val="0070C0"/>
              </a:solidFill>
            </a:endParaRPr>
          </a:p>
          <a:p>
            <a:pPr marL="571500" lvl="0" indent="-5715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70C0"/>
                </a:solidFill>
              </a:rPr>
              <a:t>Изучение состояния учебно-методической деятельности районного отдела образования, методической службы</a:t>
            </a:r>
          </a:p>
          <a:p>
            <a:pPr marL="457118" lvl="0" indent="-457118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endParaRPr lang="ru-RU" dirty="0">
              <a:solidFill>
                <a:srgbClr val="0070C0"/>
              </a:solidFill>
            </a:endParaRPr>
          </a:p>
          <a:p>
            <a:pPr marL="571500" lvl="0" indent="-5715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70C0"/>
                </a:solidFill>
              </a:rPr>
              <a:t>Выход в образовательные организации (школы, детские сады)</a:t>
            </a:r>
          </a:p>
          <a:p>
            <a:pPr marL="457118" lvl="0" indent="-457118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endParaRPr lang="ru-RU" dirty="0">
              <a:solidFill>
                <a:srgbClr val="0070C0"/>
              </a:solidFill>
            </a:endParaRPr>
          </a:p>
          <a:p>
            <a:pPr marL="571500" lvl="0" indent="-5715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C00000"/>
                </a:solidFill>
              </a:rPr>
              <a:t>Посещение уроков, занятий</a:t>
            </a:r>
          </a:p>
          <a:p>
            <a:pPr marL="457118" lvl="0" indent="-457118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endParaRPr lang="ru-RU" dirty="0">
              <a:solidFill>
                <a:srgbClr val="0070C0"/>
              </a:solidFill>
            </a:endParaRPr>
          </a:p>
          <a:p>
            <a:pPr marL="571500" lvl="0" indent="-5715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70C0"/>
                </a:solidFill>
              </a:rPr>
              <a:t>Беседа с администрацией, учителями</a:t>
            </a:r>
          </a:p>
          <a:p>
            <a:pPr marL="457118" lvl="0" indent="-457118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endParaRPr lang="ru-RU" dirty="0">
              <a:solidFill>
                <a:srgbClr val="0070C0"/>
              </a:solidFill>
            </a:endParaRPr>
          </a:p>
          <a:p>
            <a:pPr marL="571500" lvl="0" indent="-5715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C00000"/>
                </a:solidFill>
              </a:rPr>
              <a:t>Совещание с директорами образовательных организаций </a:t>
            </a:r>
          </a:p>
          <a:p>
            <a:pPr lvl="0" algn="just"/>
            <a:endParaRPr lang="ru-RU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0" name="Picture 4" descr="C:\Users\Afanaseva\Desktop\Августовка 2014, 2015, 2016, 2017\Августовка 2017\Доклад министра\От Адели\Оптимальные размеры\лого_пнг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065" y="162621"/>
            <a:ext cx="688527" cy="687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11560" y="95017"/>
            <a:ext cx="8424936" cy="45704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ПРОБЛЕМЫ</a:t>
            </a: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ru-RU" sz="1600" b="1" dirty="0">
              <a:solidFill>
                <a:srgbClr val="002060"/>
              </a:solidFill>
            </a:endParaRPr>
          </a:p>
          <a:p>
            <a:pPr lvl="0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ВНУТРИШКОЛЬНЫЙ КОНТРОЛЬ</a:t>
            </a:r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just"/>
            <a:endParaRPr lang="ru-RU" sz="1700" dirty="0">
              <a:solidFill>
                <a:srgbClr val="0070C0"/>
              </a:solidFill>
            </a:endParaRPr>
          </a:p>
          <a:p>
            <a:pPr lvl="0" algn="just"/>
            <a:r>
              <a:rPr lang="ru-RU" dirty="0">
                <a:solidFill>
                  <a:srgbClr val="002060"/>
                </a:solidFill>
              </a:rPr>
              <a:t>Отсутствие системного характера, аналитической работы по результатам контроля</a:t>
            </a:r>
          </a:p>
          <a:p>
            <a:pPr lvl="0" algn="just"/>
            <a:endParaRPr lang="ru-RU" dirty="0">
              <a:solidFill>
                <a:srgbClr val="002060"/>
              </a:solidFill>
            </a:endParaRPr>
          </a:p>
          <a:p>
            <a:pPr lvl="0" algn="just"/>
            <a:r>
              <a:rPr lang="ru-RU" dirty="0">
                <a:solidFill>
                  <a:srgbClr val="002060"/>
                </a:solidFill>
              </a:rPr>
              <a:t>недостаточное количество уроков, посещённых и проанализированных администрацией </a:t>
            </a:r>
            <a:r>
              <a:rPr lang="ru-RU" dirty="0" smtClean="0">
                <a:solidFill>
                  <a:srgbClr val="002060"/>
                </a:solidFill>
              </a:rPr>
              <a:t>школ в 2017/2018 учебном году</a:t>
            </a:r>
            <a:endParaRPr lang="ru-RU" dirty="0">
              <a:solidFill>
                <a:srgbClr val="002060"/>
              </a:solidFill>
            </a:endParaRPr>
          </a:p>
          <a:p>
            <a:pPr lvl="0" algn="just"/>
            <a:endParaRPr lang="ru-RU" dirty="0">
              <a:solidFill>
                <a:srgbClr val="002060"/>
              </a:solidFill>
            </a:endParaRPr>
          </a:p>
          <a:p>
            <a:pPr lvl="0" algn="just"/>
            <a:r>
              <a:rPr lang="ru-RU" dirty="0">
                <a:solidFill>
                  <a:srgbClr val="002060"/>
                </a:solidFill>
              </a:rPr>
              <a:t>текущий контроль успеваемости и промежуточная аттестация осуществляются своевременно, систематически, но не всегда объективно</a:t>
            </a:r>
          </a:p>
          <a:p>
            <a:pPr lvl="0" algn="just"/>
            <a:endParaRPr lang="ru-RU" dirty="0">
              <a:solidFill>
                <a:srgbClr val="002060"/>
              </a:solidFill>
            </a:endParaRPr>
          </a:p>
          <a:p>
            <a:pPr lvl="0" algn="just"/>
            <a:r>
              <a:rPr lang="ru-RU" dirty="0">
                <a:solidFill>
                  <a:srgbClr val="002060"/>
                </a:solidFill>
              </a:rPr>
              <a:t>контролем охвачены не все темы (разделы) курса</a:t>
            </a:r>
          </a:p>
          <a:p>
            <a:pPr lvl="0" algn="just"/>
            <a:endParaRPr lang="ru-RU" dirty="0">
              <a:solidFill>
                <a:srgbClr val="002060"/>
              </a:solidFill>
            </a:endParaRPr>
          </a:p>
          <a:p>
            <a:pPr lvl="0" algn="just"/>
            <a:r>
              <a:rPr lang="ru-RU" dirty="0">
                <a:solidFill>
                  <a:srgbClr val="002060"/>
                </a:solidFill>
              </a:rPr>
              <a:t>время, отведенное на выполнение работ, не соответствует сложности и объему заданий</a:t>
            </a:r>
          </a:p>
        </p:txBody>
      </p:sp>
    </p:spTree>
    <p:extLst>
      <p:ext uri="{BB962C8B-B14F-4D97-AF65-F5344CB8AC3E}">
        <p14:creationId xmlns:p14="http://schemas.microsoft.com/office/powerpoint/2010/main" val="1169040667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38994" y="4512486"/>
            <a:ext cx="2133600" cy="273844"/>
          </a:xfrm>
        </p:spPr>
        <p:txBody>
          <a:bodyPr/>
          <a:lstStyle/>
          <a:p>
            <a:fld id="{7B0860F1-307B-49B9-808A-EB6156C47EC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409841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87624" y="51470"/>
            <a:ext cx="77768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Результаты ЕГЭ 2017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56948" y="574690"/>
            <a:ext cx="79075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Русский язык - снижение, математика профильная  - рост,</a:t>
            </a:r>
          </a:p>
          <a:p>
            <a:pPr algn="r"/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аттестат получили все выпускники 11 классов</a:t>
            </a:r>
            <a:endParaRPr lang="ru-RU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87" t="17667" r="8625" b="59000"/>
          <a:stretch/>
        </p:blipFill>
        <p:spPr bwMode="auto">
          <a:xfrm>
            <a:off x="92364" y="1259582"/>
            <a:ext cx="8944131" cy="21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7" t="50000" r="25563" b="25000"/>
          <a:stretch/>
        </p:blipFill>
        <p:spPr bwMode="auto">
          <a:xfrm>
            <a:off x="683568" y="3413760"/>
            <a:ext cx="792088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1" y="51470"/>
            <a:ext cx="68897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6276703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5164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38994" y="4512486"/>
            <a:ext cx="2133600" cy="273844"/>
          </a:xfrm>
        </p:spPr>
        <p:txBody>
          <a:bodyPr/>
          <a:lstStyle/>
          <a:p>
            <a:fld id="{7B0860F1-307B-49B9-808A-EB6156C47EC5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409841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187624" y="51470"/>
            <a:ext cx="77768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Результаты ЕГЭ 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2017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1" y="51470"/>
            <a:ext cx="68897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55576" y="555526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МБОУ </a:t>
            </a:r>
            <a:r>
              <a:rPr lang="ru-RU" dirty="0">
                <a:solidFill>
                  <a:srgbClr val="002060"/>
                </a:solidFill>
              </a:rPr>
              <a:t>«</a:t>
            </a:r>
            <a:r>
              <a:rPr lang="ru-RU" dirty="0" smtClean="0">
                <a:solidFill>
                  <a:srgbClr val="002060"/>
                </a:solidFill>
              </a:rPr>
              <a:t>Алексеевская средняя общеобразовательная школа №2 с углубленным изучением отдельных предметов» </a:t>
            </a:r>
            <a:r>
              <a:rPr lang="ru-RU" b="1" dirty="0" smtClean="0">
                <a:solidFill>
                  <a:srgbClr val="C00000"/>
                </a:solidFill>
              </a:rPr>
              <a:t>(социально-экономический профиль)</a:t>
            </a:r>
            <a:endParaRPr lang="ru-RU" b="1" dirty="0">
              <a:solidFill>
                <a:srgbClr val="C0000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214521"/>
              </p:ext>
            </p:extLst>
          </p:nvPr>
        </p:nvGraphicFramePr>
        <p:xfrm>
          <a:off x="529216" y="1203598"/>
          <a:ext cx="8435271" cy="354965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334777"/>
                <a:gridCol w="1525546"/>
                <a:gridCol w="1525546"/>
                <a:gridCol w="1525546"/>
                <a:gridCol w="1523856"/>
              </a:tblGrid>
              <a:tr h="27368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</a:rPr>
                        <a:t>   Предмет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</a:rPr>
                        <a:t>2017</a:t>
                      </a:r>
                      <a:endParaRPr lang="ru-RU" sz="10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524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/>
                        </a:rPr>
                        <a:t>Количество участников в школе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</a:rPr>
                        <a:t>Средний балл по РТ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</a:rPr>
                        <a:t>Средний балл по району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</a:rPr>
                        <a:t>Средний балл по школе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/>
                        </a:rPr>
                        <a:t>Русский язык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/>
                        </a:rPr>
                        <a:t>14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</a:rPr>
                        <a:t>72,57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</a:rPr>
                        <a:t>69,3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/>
                        </a:rPr>
                        <a:t>65,57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31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/>
                        </a:rPr>
                        <a:t>Математика </a:t>
                      </a:r>
                      <a:r>
                        <a:rPr lang="ru-RU" sz="1400" dirty="0" err="1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/>
                        </a:rPr>
                        <a:t>Пр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/>
                        </a:rPr>
                        <a:t>7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</a:rPr>
                        <a:t>55,68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</a:rPr>
                        <a:t>48,2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/>
                        </a:rPr>
                        <a:t>51,71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</a:rPr>
                        <a:t>Биология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/>
                        </a:rPr>
                        <a:t>1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</a:rPr>
                        <a:t>59,18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</a:rPr>
                        <a:t>49,8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</a:rPr>
                        <a:t>36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31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</a:rPr>
                        <a:t>Литература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/>
                        </a:rPr>
                        <a:t>1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</a:rPr>
                        <a:t>64,35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</a:rPr>
                        <a:t>58,7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</a:rPr>
                        <a:t>50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2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</a:rPr>
                        <a:t>Информатика и ИКТ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/>
                        </a:rPr>
                        <a:t>0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</a:rPr>
                        <a:t>67,73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</a:rPr>
                        <a:t>69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</a:rPr>
                        <a:t>Химия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/>
                        </a:rPr>
                        <a:t>1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</a:rPr>
                        <a:t>63,19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</a:rPr>
                        <a:t>56,2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</a:rPr>
                        <a:t>36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31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</a:rPr>
                        <a:t>Физика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/>
                        </a:rPr>
                        <a:t>1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</a:rPr>
                        <a:t>56,70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</a:rPr>
                        <a:t> 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</a:rPr>
                        <a:t> 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</a:rPr>
                        <a:t>52,4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</a:rPr>
                        <a:t> 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</a:rPr>
                        <a:t>60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</a:rPr>
                        <a:t>История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/>
                        </a:rPr>
                        <a:t>4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</a:rPr>
                        <a:t>59,36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</a:rPr>
                        <a:t>57,8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</a:rPr>
                        <a:t>52,5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6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/>
                        </a:rPr>
                        <a:t>Обществознание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/>
                        </a:rPr>
                        <a:t>11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</a:rPr>
                        <a:t>60,73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</a:rPr>
                        <a:t>57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/>
                        </a:rPr>
                        <a:t>55,09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31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</a:rPr>
                        <a:t>География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/>
                        </a:rPr>
                        <a:t>0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</a:rPr>
                        <a:t>65,28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</a:rPr>
                        <a:t> 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</a:rPr>
                        <a:t>Английский язык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/>
                        </a:rPr>
                        <a:t>0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</a:rPr>
                        <a:t>75,43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</a:rPr>
                        <a:t>61,3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7103127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5164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043610" y="205979"/>
            <a:ext cx="7056784" cy="428625"/>
          </a:xfrm>
          <a:prstGeom prst="rect">
            <a:avLst/>
          </a:prstGeom>
        </p:spPr>
        <p:txBody>
          <a:bodyPr vert="horz" lIns="91426" tIns="45713" rIns="91426" bIns="4571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Результаты ОГЭ - 2017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285725" y="843558"/>
            <a:ext cx="8678765" cy="4032448"/>
          </a:xfrm>
          <a:prstGeom prst="rect">
            <a:avLst/>
          </a:prstGeom>
        </p:spPr>
        <p:txBody>
          <a:bodyPr vert="horz" lIns="91426" tIns="45713" rIns="91426" bIns="45713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600" b="1" dirty="0" smtClean="0">
                <a:solidFill>
                  <a:srgbClr val="0070C0"/>
                </a:solidFill>
              </a:rPr>
              <a:t> 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11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38994" y="4512486"/>
            <a:ext cx="2133600" cy="273844"/>
          </a:xfrm>
        </p:spPr>
        <p:txBody>
          <a:bodyPr/>
          <a:lstStyle/>
          <a:p>
            <a:fld id="{7B0860F1-307B-49B9-808A-EB6156C47EC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4187864"/>
            <a:ext cx="87129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Аттестат 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получили все выпускники 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 классов </a:t>
            </a:r>
            <a:r>
              <a:rPr lang="ru-RU" sz="2000" dirty="0" smtClean="0">
                <a:solidFill>
                  <a:srgbClr val="002060"/>
                </a:solidFill>
              </a:rPr>
              <a:t>(с учетом пересдачи в сентябре)</a:t>
            </a:r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12" name="Рисунок 11" descr="C:\Users\dst\Desktop\ЕГЭ 2017\ОГЭ\5.5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7" y="771550"/>
            <a:ext cx="8928994" cy="3442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34" y="150811"/>
            <a:ext cx="68897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5225608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5164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043610" y="205979"/>
            <a:ext cx="7056784" cy="428625"/>
          </a:xfrm>
          <a:prstGeom prst="rect">
            <a:avLst/>
          </a:prstGeom>
        </p:spPr>
        <p:txBody>
          <a:bodyPr vert="horz" lIns="91426" tIns="45713" rIns="91426" bIns="4571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Планирование  ОГЭ - 2018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285725" y="843558"/>
            <a:ext cx="8678765" cy="4032448"/>
          </a:xfrm>
          <a:prstGeom prst="rect">
            <a:avLst/>
          </a:prstGeom>
        </p:spPr>
        <p:txBody>
          <a:bodyPr vert="horz" lIns="91426" tIns="45713" rIns="91426" bIns="45713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600" b="1" dirty="0" smtClean="0">
                <a:solidFill>
                  <a:srgbClr val="0070C0"/>
                </a:solidFill>
              </a:rPr>
              <a:t> 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11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38994" y="4512486"/>
            <a:ext cx="2133600" cy="273844"/>
          </a:xfrm>
        </p:spPr>
        <p:txBody>
          <a:bodyPr/>
          <a:lstStyle/>
          <a:p>
            <a:fld id="{7B0860F1-307B-49B9-808A-EB6156C47EC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5848998"/>
              </p:ext>
            </p:extLst>
          </p:nvPr>
        </p:nvGraphicFramePr>
        <p:xfrm>
          <a:off x="214275" y="836676"/>
          <a:ext cx="8750220" cy="1570482"/>
        </p:xfrm>
        <a:graphic>
          <a:graphicData uri="http://schemas.openxmlformats.org/drawingml/2006/table">
            <a:tbl>
              <a:tblPr/>
              <a:tblGrid>
                <a:gridCol w="583348"/>
                <a:gridCol w="583348"/>
                <a:gridCol w="583348"/>
                <a:gridCol w="583348"/>
                <a:gridCol w="583348"/>
                <a:gridCol w="583348"/>
                <a:gridCol w="583348"/>
                <a:gridCol w="583348"/>
                <a:gridCol w="583348"/>
                <a:gridCol w="583348"/>
                <a:gridCol w="583348"/>
                <a:gridCol w="583348"/>
                <a:gridCol w="583348"/>
                <a:gridCol w="583348"/>
                <a:gridCol w="583348"/>
              </a:tblGrid>
              <a:tr h="16459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Муниципальное образование РТ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gridSpan="14"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829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Количество обучающихся в 9 классе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01.Русский язык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02.Математика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03.Физика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04.Химия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05.Информатика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06.Биология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07.История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08.География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09.Англ. язык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12.Обществознание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18.Литература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Родной (</a:t>
                      </a:r>
                      <a:r>
                        <a:rPr lang="ru-RU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тат.) </a:t>
                      </a: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язык, код 21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Родной (</a:t>
                      </a:r>
                      <a:r>
                        <a:rPr lang="ru-RU" sz="7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чув</a:t>
                      </a:r>
                      <a:r>
                        <a:rPr lang="ru-RU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.) </a:t>
                      </a: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язык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Алексеевский 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276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276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276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111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105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162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5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100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100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100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10,14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10,14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40,22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35,51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0,72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38,04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1,45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58,70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0,72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2,90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1,45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5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РТ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37355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36848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36884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5824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5899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17033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8963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888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11446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3658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17510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688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834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</a:tr>
              <a:tr h="1645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РТ %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98,64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98,74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15,59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15,79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45,6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23,99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2,38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30,64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9,79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46,87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1,84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2,23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0,27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4311200"/>
              </p:ext>
            </p:extLst>
          </p:nvPr>
        </p:nvGraphicFramePr>
        <p:xfrm>
          <a:off x="323532" y="2499742"/>
          <a:ext cx="8640959" cy="2376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059832" y="2536616"/>
            <a:ext cx="5976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Доля выбравших обществознание, географию, биологию </a:t>
            </a:r>
          </a:p>
          <a:p>
            <a:r>
              <a:rPr lang="ru-RU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выше республиканского показателя</a:t>
            </a:r>
            <a:endParaRPr lang="ru-RU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-1774"/>
            <a:ext cx="68897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8907118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2"/>
          <p:cNvSpPr txBox="1">
            <a:spLocks/>
          </p:cNvSpPr>
          <p:nvPr/>
        </p:nvSpPr>
        <p:spPr>
          <a:xfrm>
            <a:off x="1547666" y="51470"/>
            <a:ext cx="7645231" cy="1296144"/>
          </a:xfrm>
          <a:prstGeom prst="rect">
            <a:avLst/>
          </a:prstGeom>
        </p:spPr>
        <p:txBody>
          <a:bodyPr vert="horz" lIns="91410" tIns="45705" rIns="91410" bIns="45705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600" b="1" dirty="0">
              <a:solidFill>
                <a:srgbClr val="1F497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1043608" y="33467"/>
            <a:ext cx="7819298" cy="892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10" tIns="45705" rIns="91410" bIns="45705">
            <a:spAutoFit/>
          </a:bodyPr>
          <a:lstStyle/>
          <a:p>
            <a:pPr algn="ctr"/>
            <a:r>
              <a:rPr lang="ru-RU" altLang="ru-RU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itchFamily="34" charset="0"/>
                <a:cs typeface="Calibri" pitchFamily="34" charset="0"/>
              </a:rPr>
              <a:t>Координационный совет по совершенствованию</a:t>
            </a:r>
          </a:p>
          <a:p>
            <a:pPr algn="ctr"/>
            <a:r>
              <a:rPr lang="ru-RU" altLang="ru-RU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itchFamily="34" charset="0"/>
                <a:cs typeface="Calibri" pitchFamily="34" charset="0"/>
              </a:rPr>
              <a:t> учебно-методической деятельности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335" y="987578"/>
            <a:ext cx="477569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b="1" dirty="0" smtClean="0">
                <a:solidFill>
                  <a:srgbClr val="0070C0"/>
                </a:solidFill>
              </a:rPr>
              <a:t>Изучение </a:t>
            </a:r>
            <a:r>
              <a:rPr lang="ru-RU" sz="2200" b="1" dirty="0" smtClean="0">
                <a:solidFill>
                  <a:srgbClr val="A8246F"/>
                </a:solidFill>
              </a:rPr>
              <a:t>учебно-методической деятельности </a:t>
            </a:r>
            <a:r>
              <a:rPr lang="ru-RU" sz="2200" b="1" dirty="0" smtClean="0">
                <a:solidFill>
                  <a:srgbClr val="0070C0"/>
                </a:solidFill>
              </a:rPr>
              <a:t>муниципальных образований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200" b="1" dirty="0" smtClean="0">
              <a:solidFill>
                <a:srgbClr val="0070C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b="1" dirty="0" smtClean="0">
                <a:solidFill>
                  <a:srgbClr val="0070C0"/>
                </a:solidFill>
              </a:rPr>
              <a:t>Экспертиза уроков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200" b="1" dirty="0">
              <a:solidFill>
                <a:srgbClr val="0070C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b="1" dirty="0" smtClean="0">
                <a:solidFill>
                  <a:srgbClr val="0070C0"/>
                </a:solidFill>
              </a:rPr>
              <a:t>Мониторинг знаний учащихся </a:t>
            </a:r>
            <a:endParaRPr lang="ru-RU" sz="2200" b="1" dirty="0">
              <a:solidFill>
                <a:srgbClr val="0070C0"/>
              </a:solidFill>
            </a:endParaRPr>
          </a:p>
          <a:p>
            <a:pPr indent="358775"/>
            <a:r>
              <a:rPr lang="ru-RU" sz="2200" b="1" dirty="0" smtClean="0">
                <a:solidFill>
                  <a:srgbClr val="A8246F"/>
                </a:solidFill>
              </a:rPr>
              <a:t>7-8 классов</a:t>
            </a:r>
          </a:p>
          <a:p>
            <a:pPr marL="285750" indent="-285750">
              <a:buFontTx/>
              <a:buChar char="-"/>
            </a:pPr>
            <a:endParaRPr lang="ru-RU" sz="2200" b="1" dirty="0">
              <a:solidFill>
                <a:srgbClr val="0070C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b="1" dirty="0" smtClean="0">
                <a:solidFill>
                  <a:srgbClr val="0070C0"/>
                </a:solidFill>
              </a:rPr>
              <a:t>Разработка </a:t>
            </a:r>
            <a:r>
              <a:rPr lang="ru-RU" sz="2200" b="1" dirty="0" smtClean="0">
                <a:solidFill>
                  <a:srgbClr val="A8246F"/>
                </a:solidFill>
              </a:rPr>
              <a:t>«дорожных карт»</a:t>
            </a:r>
            <a:endParaRPr lang="ru-RU" sz="2200" b="1" dirty="0">
              <a:solidFill>
                <a:srgbClr val="A8246F"/>
              </a:solidFill>
            </a:endParaRPr>
          </a:p>
        </p:txBody>
      </p:sp>
      <p:grpSp>
        <p:nvGrpSpPr>
          <p:cNvPr id="43" name="Группа 42"/>
          <p:cNvGrpSpPr/>
          <p:nvPr/>
        </p:nvGrpSpPr>
        <p:grpSpPr>
          <a:xfrm>
            <a:off x="6165138" y="2318704"/>
            <a:ext cx="1431198" cy="1318207"/>
            <a:chOff x="3492014" y="1426080"/>
            <a:chExt cx="968531" cy="968531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80" name="Овал 79"/>
            <p:cNvSpPr/>
            <p:nvPr/>
          </p:nvSpPr>
          <p:spPr>
            <a:xfrm>
              <a:off x="3492014" y="1426080"/>
              <a:ext cx="968531" cy="968531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81" name="Овал 4"/>
            <p:cNvSpPr/>
            <p:nvPr/>
          </p:nvSpPr>
          <p:spPr>
            <a:xfrm>
              <a:off x="3534679" y="1614942"/>
              <a:ext cx="915473" cy="68485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7940" tIns="27940" rIns="27940" bIns="27940" numCol="1" spcCol="1270" anchor="ctr" anchorCtr="0">
              <a:noAutofit/>
            </a:bodyPr>
            <a:lstStyle/>
            <a:p>
              <a:pPr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b="1" dirty="0" smtClean="0">
                  <a:solidFill>
                    <a:srgbClr val="A8246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КООРДИНА-ЦИОННЫЙ СОВЕТ</a:t>
              </a:r>
              <a:endParaRPr lang="ru-RU" b="1" dirty="0">
                <a:solidFill>
                  <a:srgbClr val="A824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44" name="Группа 43"/>
          <p:cNvGrpSpPr/>
          <p:nvPr/>
        </p:nvGrpSpPr>
        <p:grpSpPr>
          <a:xfrm>
            <a:off x="6732240" y="2121168"/>
            <a:ext cx="340104" cy="218083"/>
            <a:chOff x="3843594" y="1117471"/>
            <a:chExt cx="340104" cy="218083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8" name="Стрелка вправо 77"/>
            <p:cNvSpPr/>
            <p:nvPr/>
          </p:nvSpPr>
          <p:spPr>
            <a:xfrm rot="16199978">
              <a:off x="3904604" y="1056461"/>
              <a:ext cx="218083" cy="340104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9" name="Стрелка вправо 6"/>
            <p:cNvSpPr/>
            <p:nvPr/>
          </p:nvSpPr>
          <p:spPr>
            <a:xfrm rot="26999978">
              <a:off x="3937317" y="1157194"/>
              <a:ext cx="152658" cy="20406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45" name="Группа 44"/>
          <p:cNvGrpSpPr/>
          <p:nvPr/>
        </p:nvGrpSpPr>
        <p:grpSpPr>
          <a:xfrm>
            <a:off x="6349846" y="970055"/>
            <a:ext cx="1136557" cy="1097647"/>
            <a:chOff x="3674339" y="1460"/>
            <a:chExt cx="1206300" cy="1013141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6" name="Овал 75"/>
            <p:cNvSpPr/>
            <p:nvPr/>
          </p:nvSpPr>
          <p:spPr>
            <a:xfrm>
              <a:off x="3674339" y="1460"/>
              <a:ext cx="1206300" cy="1013141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77" name="Овал 8"/>
            <p:cNvSpPr/>
            <p:nvPr/>
          </p:nvSpPr>
          <p:spPr>
            <a:xfrm>
              <a:off x="3827192" y="149831"/>
              <a:ext cx="852982" cy="71639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МОУО</a:t>
              </a:r>
              <a:endParaRPr lang="ru-RU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46" name="Группа 45"/>
          <p:cNvGrpSpPr/>
          <p:nvPr/>
        </p:nvGrpSpPr>
        <p:grpSpPr>
          <a:xfrm>
            <a:off x="7420646" y="2352104"/>
            <a:ext cx="175690" cy="340104"/>
            <a:chOff x="4484424" y="1417771"/>
            <a:chExt cx="175690" cy="340104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4" name="Стрелка вправо 73"/>
            <p:cNvSpPr/>
            <p:nvPr/>
          </p:nvSpPr>
          <p:spPr>
            <a:xfrm rot="19799982">
              <a:off x="4484424" y="1417771"/>
              <a:ext cx="175690" cy="340104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5" name="Стрелка вправо 10"/>
            <p:cNvSpPr/>
            <p:nvPr/>
          </p:nvSpPr>
          <p:spPr>
            <a:xfrm rot="19799982">
              <a:off x="4487955" y="1498969"/>
              <a:ext cx="122983" cy="20406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47" name="Группа 46"/>
          <p:cNvGrpSpPr/>
          <p:nvPr/>
        </p:nvGrpSpPr>
        <p:grpSpPr>
          <a:xfrm>
            <a:off x="7596340" y="1635647"/>
            <a:ext cx="1224135" cy="1198467"/>
            <a:chOff x="4688806" y="774563"/>
            <a:chExt cx="1204319" cy="1081692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2" name="Овал 71"/>
            <p:cNvSpPr/>
            <p:nvPr/>
          </p:nvSpPr>
          <p:spPr>
            <a:xfrm>
              <a:off x="4688806" y="774563"/>
              <a:ext cx="1204319" cy="108169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73" name="Овал 12"/>
            <p:cNvSpPr/>
            <p:nvPr/>
          </p:nvSpPr>
          <p:spPr>
            <a:xfrm>
              <a:off x="4866292" y="904547"/>
              <a:ext cx="851583" cy="76487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ИРО РТ</a:t>
              </a:r>
              <a:endParaRPr lang="ru-RU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48" name="Группа 47"/>
          <p:cNvGrpSpPr/>
          <p:nvPr/>
        </p:nvGrpSpPr>
        <p:grpSpPr>
          <a:xfrm>
            <a:off x="7456899" y="3242439"/>
            <a:ext cx="174492" cy="340104"/>
            <a:chOff x="4484073" y="2062268"/>
            <a:chExt cx="174492" cy="340104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0" name="Стрелка вправо 69"/>
            <p:cNvSpPr/>
            <p:nvPr/>
          </p:nvSpPr>
          <p:spPr>
            <a:xfrm rot="1800018">
              <a:off x="4484073" y="2062268"/>
              <a:ext cx="174492" cy="340104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1" name="Стрелка вправо 14"/>
            <p:cNvSpPr/>
            <p:nvPr/>
          </p:nvSpPr>
          <p:spPr>
            <a:xfrm rot="1800018">
              <a:off x="4487580" y="2117202"/>
              <a:ext cx="122144" cy="20406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49" name="Группа 48"/>
          <p:cNvGrpSpPr/>
          <p:nvPr/>
        </p:nvGrpSpPr>
        <p:grpSpPr>
          <a:xfrm>
            <a:off x="7392772" y="3359107"/>
            <a:ext cx="1249566" cy="1228868"/>
            <a:chOff x="4621928" y="2068253"/>
            <a:chExt cx="1209441" cy="1084853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68" name="Овал 67"/>
            <p:cNvSpPr/>
            <p:nvPr/>
          </p:nvSpPr>
          <p:spPr>
            <a:xfrm>
              <a:off x="4621928" y="2068253"/>
              <a:ext cx="1209441" cy="1084853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69" name="Овал 16"/>
            <p:cNvSpPr/>
            <p:nvPr/>
          </p:nvSpPr>
          <p:spPr>
            <a:xfrm>
              <a:off x="4799047" y="2227126"/>
              <a:ext cx="855203" cy="76710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РЦМКО</a:t>
              </a:r>
              <a:endParaRPr lang="ru-RU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51" name="Группа 50"/>
          <p:cNvGrpSpPr/>
          <p:nvPr/>
        </p:nvGrpSpPr>
        <p:grpSpPr>
          <a:xfrm>
            <a:off x="5130116" y="3359107"/>
            <a:ext cx="1242084" cy="1228868"/>
            <a:chOff x="3287598" y="2906818"/>
            <a:chExt cx="1306281" cy="986082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64" name="Овал 63"/>
            <p:cNvSpPr/>
            <p:nvPr/>
          </p:nvSpPr>
          <p:spPr>
            <a:xfrm>
              <a:off x="3287598" y="2906818"/>
              <a:ext cx="1306281" cy="98608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65" name="Овал 20"/>
            <p:cNvSpPr/>
            <p:nvPr/>
          </p:nvSpPr>
          <p:spPr>
            <a:xfrm>
              <a:off x="3469891" y="3076378"/>
              <a:ext cx="923681" cy="697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МОиН РТ</a:t>
              </a:r>
              <a:endParaRPr lang="ru-RU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52" name="Группа 51"/>
          <p:cNvGrpSpPr/>
          <p:nvPr/>
        </p:nvGrpSpPr>
        <p:grpSpPr>
          <a:xfrm>
            <a:off x="6130034" y="3219822"/>
            <a:ext cx="170158" cy="340104"/>
            <a:chOff x="3374332" y="2060278"/>
            <a:chExt cx="170158" cy="340104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62" name="Стрелка вправо 61"/>
            <p:cNvSpPr/>
            <p:nvPr/>
          </p:nvSpPr>
          <p:spPr>
            <a:xfrm rot="9000028">
              <a:off x="3374332" y="2060278"/>
              <a:ext cx="170158" cy="340104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3" name="Стрелка вправо 22"/>
            <p:cNvSpPr/>
            <p:nvPr/>
          </p:nvSpPr>
          <p:spPr>
            <a:xfrm rot="19800028">
              <a:off x="3421960" y="2115537"/>
              <a:ext cx="119111" cy="20406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54" name="Группа 53"/>
          <p:cNvGrpSpPr/>
          <p:nvPr/>
        </p:nvGrpSpPr>
        <p:grpSpPr>
          <a:xfrm>
            <a:off x="6156176" y="2376600"/>
            <a:ext cx="189112" cy="340104"/>
            <a:chOff x="3349834" y="1411638"/>
            <a:chExt cx="189112" cy="340104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8" name="Стрелка вправо 57"/>
            <p:cNvSpPr/>
            <p:nvPr/>
          </p:nvSpPr>
          <p:spPr>
            <a:xfrm rot="12599972">
              <a:off x="3349834" y="1411638"/>
              <a:ext cx="189112" cy="340104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9" name="Стрелка вправо 26"/>
            <p:cNvSpPr/>
            <p:nvPr/>
          </p:nvSpPr>
          <p:spPr>
            <a:xfrm rot="23399972">
              <a:off x="3402768" y="1493842"/>
              <a:ext cx="132378" cy="20406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55" name="Группа 54"/>
          <p:cNvGrpSpPr/>
          <p:nvPr/>
        </p:nvGrpSpPr>
        <p:grpSpPr>
          <a:xfrm>
            <a:off x="4829480" y="1635648"/>
            <a:ext cx="1326703" cy="1238206"/>
            <a:chOff x="2234343" y="669174"/>
            <a:chExt cx="1132567" cy="1081692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6" name="Овал 55"/>
            <p:cNvSpPr/>
            <p:nvPr/>
          </p:nvSpPr>
          <p:spPr>
            <a:xfrm>
              <a:off x="2234343" y="669174"/>
              <a:ext cx="1132567" cy="108169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57" name="Овал 28"/>
            <p:cNvSpPr/>
            <p:nvPr/>
          </p:nvSpPr>
          <p:spPr>
            <a:xfrm>
              <a:off x="2400204" y="827584"/>
              <a:ext cx="800845" cy="76487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Департамент надзора и контроля в сфере образования</a:t>
              </a:r>
              <a:endParaRPr lang="ru-RU" sz="1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41" name="Номер слайда 3"/>
          <p:cNvSpPr txBox="1">
            <a:spLocks/>
          </p:cNvSpPr>
          <p:nvPr/>
        </p:nvSpPr>
        <p:spPr>
          <a:xfrm>
            <a:off x="6974904" y="4515966"/>
            <a:ext cx="2133600" cy="273844"/>
          </a:xfrm>
          <a:prstGeom prst="rect">
            <a:avLst/>
          </a:prstGeom>
        </p:spPr>
        <p:txBody>
          <a:bodyPr vert="horz" lIns="91404" tIns="45702" rIns="91404" bIns="45702" rtlCol="0" anchor="ctr"/>
          <a:lstStyle>
            <a:defPPr>
              <a:defRPr lang="ru-RU"/>
            </a:defPPr>
            <a:lvl1pPr marL="0" algn="r" defTabSz="914063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22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063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09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24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145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167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20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228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5E0CB1-8A1B-4CAB-B415-0D442957130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2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538"/>
            <a:ext cx="9144000" cy="516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-14734526"/>
            <a:ext cx="7560840" cy="5490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Мероприятия в рамках изучения</a:t>
            </a:r>
          </a:p>
          <a:p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(Приказ МОиН РТ от 11.10.2017 № под-1627/17)</a:t>
            </a:r>
          </a:p>
          <a:p>
            <a:pPr algn="just"/>
            <a:endParaRPr lang="ru-RU" b="1" dirty="0">
              <a:solidFill>
                <a:srgbClr val="002060"/>
              </a:solidFill>
            </a:endParaRPr>
          </a:p>
          <a:p>
            <a:pPr marL="571500" indent="-5715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70C0"/>
                </a:solidFill>
              </a:rPr>
              <a:t>Диагностическое тестирование мобильной группой РЦМКО учащихся 7-8 классов</a:t>
            </a:r>
          </a:p>
          <a:p>
            <a:pPr marL="457118" indent="-457118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endParaRPr lang="ru-RU" dirty="0">
              <a:solidFill>
                <a:srgbClr val="0070C0"/>
              </a:solidFill>
            </a:endParaRPr>
          </a:p>
          <a:p>
            <a:pPr marL="571500" indent="-5715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70C0"/>
                </a:solidFill>
              </a:rPr>
              <a:t>Изучение состояния учебно-методической деятельности районного отдела образования, методической службы</a:t>
            </a:r>
          </a:p>
          <a:p>
            <a:pPr marL="457118" indent="-457118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endParaRPr lang="ru-RU" dirty="0">
              <a:solidFill>
                <a:srgbClr val="0070C0"/>
              </a:solidFill>
            </a:endParaRPr>
          </a:p>
          <a:p>
            <a:pPr marL="571500" indent="-5715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70C0"/>
                </a:solidFill>
              </a:rPr>
              <a:t>Выход в образовательные организации (школы, детские сады)</a:t>
            </a:r>
          </a:p>
          <a:p>
            <a:pPr marL="457118" indent="-457118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endParaRPr lang="ru-RU" dirty="0">
              <a:solidFill>
                <a:srgbClr val="0070C0"/>
              </a:solidFill>
            </a:endParaRPr>
          </a:p>
          <a:p>
            <a:pPr marL="571500" indent="-5715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C00000"/>
                </a:solidFill>
              </a:rPr>
              <a:t>Посещение уроков, занятий</a:t>
            </a:r>
          </a:p>
          <a:p>
            <a:pPr marL="457118" indent="-457118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endParaRPr lang="ru-RU" dirty="0">
              <a:solidFill>
                <a:srgbClr val="0070C0"/>
              </a:solidFill>
            </a:endParaRPr>
          </a:p>
          <a:p>
            <a:pPr marL="571500" indent="-5715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70C0"/>
                </a:solidFill>
              </a:rPr>
              <a:t>Беседа с администрацией, учителями</a:t>
            </a:r>
          </a:p>
          <a:p>
            <a:pPr marL="457118" indent="-457118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endParaRPr lang="ru-RU" dirty="0">
              <a:solidFill>
                <a:srgbClr val="0070C0"/>
              </a:solidFill>
            </a:endParaRPr>
          </a:p>
          <a:p>
            <a:pPr marL="571500" indent="-5715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C00000"/>
                </a:solidFill>
              </a:rPr>
              <a:t>Совещание с директорами образовательных организаций </a:t>
            </a:r>
          </a:p>
          <a:p>
            <a:pPr algn="just"/>
            <a:endParaRPr lang="ru-RU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0" name="Picture 4" descr="C:\Users\Afanaseva\Desktop\Августовка 2014, 2015, 2016, 2017\Августовка 2017\Доклад министра\От Адели\Оптимальные размеры\лого_пнг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065" y="162621"/>
            <a:ext cx="688527" cy="687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83566" y="555526"/>
            <a:ext cx="83529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dirty="0">
                <a:solidFill>
                  <a:srgbClr val="002060"/>
                </a:solidFill>
              </a:rPr>
              <a:t>МБОУ «Алексеевская средняя общеобразовательная школа №2 с углубленным изучением отдельных предметов» </a:t>
            </a:r>
            <a:r>
              <a:rPr lang="ru-RU" b="1" dirty="0">
                <a:solidFill>
                  <a:srgbClr val="C00000"/>
                </a:solidFill>
              </a:rPr>
              <a:t>(социально-экономический профиль)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187624" y="51470"/>
            <a:ext cx="77768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Результаты 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ГЭ 2017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1124093"/>
              </p:ext>
            </p:extLst>
          </p:nvPr>
        </p:nvGraphicFramePr>
        <p:xfrm>
          <a:off x="211066" y="1203598"/>
          <a:ext cx="8753424" cy="3462202"/>
        </p:xfrm>
        <a:graphic>
          <a:graphicData uri="http://schemas.openxmlformats.org/drawingml/2006/table">
            <a:tbl>
              <a:tblPr firstRow="1" firstCol="1" bandRow="1"/>
              <a:tblGrid>
                <a:gridCol w="2283502"/>
                <a:gridCol w="2216861"/>
                <a:gridCol w="1417687"/>
                <a:gridCol w="1417687"/>
                <a:gridCol w="1417687"/>
              </a:tblGrid>
              <a:tr h="8640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Предмет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+mn-cs"/>
                        </a:rPr>
                        <a:t>Количество участников в школе (2017)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Calibri"/>
                          <a:cs typeface="+mn-cs"/>
                        </a:rPr>
                        <a:t>Средняя оценка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</a:rPr>
                        <a:t>по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</a:rPr>
                        <a:t>школе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</a:rPr>
                        <a:t>Средняя оценка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</a:rPr>
                        <a:t>по РТ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+mn-cs"/>
                        </a:rPr>
                        <a:t>Планирование количества участников в школе (2018)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3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Русский язык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26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3,58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4,10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51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3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Математика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26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3,63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3,99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51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3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Физика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3,80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5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3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Химия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00B05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6</a:t>
                      </a:r>
                      <a:endParaRPr lang="ru-RU" sz="1400" b="1" dirty="0">
                        <a:solidFill>
                          <a:srgbClr val="00B05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00B05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4,50</a:t>
                      </a:r>
                      <a:endParaRPr lang="ru-RU" sz="1400" b="1" dirty="0">
                        <a:solidFill>
                          <a:srgbClr val="00B05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4,36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11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3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Информатика и ИКТ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3,89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14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3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Биология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00B05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8</a:t>
                      </a:r>
                      <a:endParaRPr lang="ru-RU" sz="1400" b="1" dirty="0">
                        <a:solidFill>
                          <a:srgbClr val="00B05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00B05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3,88</a:t>
                      </a:r>
                      <a:endParaRPr lang="ru-RU" sz="1400" b="1" dirty="0">
                        <a:solidFill>
                          <a:srgbClr val="00B05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3,55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19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3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История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6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3,33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3,64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3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География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15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3,67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3,81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28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3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Английский язык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4,41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3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Обществознание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15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3,47</a:t>
                      </a:r>
                      <a:endParaRPr lang="ru-RU" sz="14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3,60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23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3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Литература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3,95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7464743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638"/>
            <a:ext cx="9144000" cy="5164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38994" y="4512486"/>
            <a:ext cx="2133600" cy="273844"/>
          </a:xfrm>
        </p:spPr>
        <p:txBody>
          <a:bodyPr/>
          <a:lstStyle/>
          <a:p>
            <a:fld id="{7B0860F1-307B-49B9-808A-EB6156C47EC5}" type="slidenum">
              <a:rPr lang="ru-RU" smtClean="0"/>
              <a:pPr/>
              <a:t>15</a:t>
            </a:fld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2555777" y="195495"/>
            <a:ext cx="59766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Рекомендации экспертов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1254115"/>
            <a:ext cx="849694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  <a:defRPr/>
            </a:pPr>
            <a:r>
              <a:rPr lang="ru-RU" sz="2000" dirty="0" smtClean="0">
                <a:solidFill>
                  <a:srgbClr val="002060"/>
                </a:solidFill>
                <a:cs typeface="Arial" panose="020B0604020202020204" pitchFamily="34" charset="0"/>
              </a:rPr>
              <a:t>Дифференцировать </a:t>
            </a:r>
            <a:r>
              <a:rPr lang="ru-RU" sz="2000" dirty="0">
                <a:solidFill>
                  <a:srgbClr val="002060"/>
                </a:solidFill>
                <a:cs typeface="Arial" panose="020B0604020202020204" pitchFamily="34" charset="0"/>
              </a:rPr>
              <a:t>задания по уровню сложности на уроках и в домашней </a:t>
            </a:r>
            <a:r>
              <a:rPr lang="ru-RU" sz="2000" dirty="0" smtClean="0">
                <a:solidFill>
                  <a:srgbClr val="002060"/>
                </a:solidFill>
                <a:cs typeface="Arial" panose="020B0604020202020204" pitchFamily="34" charset="0"/>
              </a:rPr>
              <a:t>работе</a:t>
            </a:r>
            <a:endParaRPr lang="ru-RU" sz="2000" dirty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just">
              <a:spcAft>
                <a:spcPts val="1200"/>
              </a:spcAft>
              <a:defRPr/>
            </a:pPr>
            <a:r>
              <a:rPr lang="ru-RU" sz="2000" dirty="0" smtClean="0">
                <a:solidFill>
                  <a:srgbClr val="002060"/>
                </a:solidFill>
                <a:cs typeface="Arial" panose="020B0604020202020204" pitchFamily="34" charset="0"/>
              </a:rPr>
              <a:t>Сделать </a:t>
            </a:r>
            <a:r>
              <a:rPr lang="ru-RU" sz="2000" dirty="0">
                <a:solidFill>
                  <a:srgbClr val="002060"/>
                </a:solidFill>
                <a:cs typeface="Arial" panose="020B0604020202020204" pitchFamily="34" charset="0"/>
              </a:rPr>
              <a:t>более разнообразными формы  текущего контроля успеваемости и промежуточной </a:t>
            </a:r>
            <a:r>
              <a:rPr lang="ru-RU" sz="2000" dirty="0" smtClean="0">
                <a:solidFill>
                  <a:srgbClr val="002060"/>
                </a:solidFill>
                <a:cs typeface="Arial" panose="020B0604020202020204" pitchFamily="34" charset="0"/>
              </a:rPr>
              <a:t>аттестации: </a:t>
            </a:r>
          </a:p>
          <a:p>
            <a:pPr algn="just">
              <a:spcAft>
                <a:spcPts val="1200"/>
              </a:spcAft>
              <a:defRPr/>
            </a:pPr>
            <a:r>
              <a:rPr lang="ru-RU" sz="2000" dirty="0" smtClean="0">
                <a:solidFill>
                  <a:srgbClr val="002060"/>
                </a:solidFill>
                <a:cs typeface="Arial" panose="020B0604020202020204" pitchFamily="34" charset="0"/>
              </a:rPr>
              <a:t>диагностические </a:t>
            </a:r>
            <a:r>
              <a:rPr lang="ru-RU" sz="2000" dirty="0">
                <a:solidFill>
                  <a:srgbClr val="002060"/>
                </a:solidFill>
                <a:cs typeface="Arial" panose="020B0604020202020204" pitchFamily="34" charset="0"/>
              </a:rPr>
              <a:t>работы в формате ОГЭ или ЕГЭ,  тестовый контроль, </a:t>
            </a:r>
            <a:r>
              <a:rPr lang="ru-RU" sz="2000" dirty="0" smtClean="0">
                <a:solidFill>
                  <a:srgbClr val="002060"/>
                </a:solidFill>
                <a:cs typeface="Arial" panose="020B0604020202020204" pitchFamily="34" charset="0"/>
              </a:rPr>
              <a:t> задания с развернутым ответом, контрольные </a:t>
            </a:r>
            <a:r>
              <a:rPr lang="ru-RU" sz="2000" dirty="0">
                <a:solidFill>
                  <a:srgbClr val="002060"/>
                </a:solidFill>
                <a:cs typeface="Arial" panose="020B0604020202020204" pitchFamily="34" charset="0"/>
              </a:rPr>
              <a:t>работы, </a:t>
            </a:r>
            <a:r>
              <a:rPr lang="ru-RU" sz="2000" dirty="0" smtClean="0">
                <a:solidFill>
                  <a:srgbClr val="002060"/>
                </a:solidFill>
                <a:cs typeface="Arial" panose="020B0604020202020204" pitchFamily="34" charset="0"/>
              </a:rPr>
              <a:t>защита </a:t>
            </a:r>
            <a:r>
              <a:rPr lang="ru-RU" sz="2000" dirty="0">
                <a:solidFill>
                  <a:srgbClr val="002060"/>
                </a:solidFill>
                <a:cs typeface="Arial" panose="020B0604020202020204" pitchFamily="34" charset="0"/>
              </a:rPr>
              <a:t>проектов и </a:t>
            </a:r>
            <a:r>
              <a:rPr lang="ru-RU" sz="2000" dirty="0" smtClean="0">
                <a:solidFill>
                  <a:srgbClr val="002060"/>
                </a:solidFill>
                <a:cs typeface="Arial" panose="020B0604020202020204" pitchFamily="34" charset="0"/>
              </a:rPr>
              <a:t>презентаций</a:t>
            </a:r>
          </a:p>
          <a:p>
            <a:pPr algn="just">
              <a:spcAft>
                <a:spcPts val="1200"/>
              </a:spcAft>
              <a:defRPr/>
            </a:pPr>
            <a:r>
              <a:rPr lang="ru-RU" sz="2000" dirty="0">
                <a:solidFill>
                  <a:srgbClr val="002060"/>
                </a:solidFill>
                <a:cs typeface="Arial" panose="020B0604020202020204" pitchFamily="34" charset="0"/>
              </a:rPr>
              <a:t>Повысить объективность оценивания мониторинговых работ</a:t>
            </a:r>
          </a:p>
          <a:p>
            <a:pPr algn="just">
              <a:spcAft>
                <a:spcPts val="1200"/>
              </a:spcAft>
              <a:defRPr/>
            </a:pPr>
            <a:r>
              <a:rPr lang="ru-RU" sz="2000" dirty="0" smtClean="0">
                <a:solidFill>
                  <a:srgbClr val="002060"/>
                </a:solidFill>
                <a:cs typeface="Arial" panose="020B0604020202020204" pitchFamily="34" charset="0"/>
              </a:rPr>
              <a:t>Систематизировать работу по олимпиадной подготовке обучающихся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56" y="193721"/>
            <a:ext cx="68897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39552" y="803488"/>
            <a:ext cx="69901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defRPr/>
            </a:pP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УЧИТЕЛЯМ, ЗАМЕСТИТЕЛЯМ ДИРЕКТОРА ПО УЧЕБОЙ РАБОТЕ</a:t>
            </a:r>
            <a:endPara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7801623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64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23528" y="822067"/>
            <a:ext cx="8750206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1200"/>
              </a:spcAft>
              <a:defRPr/>
            </a:pP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ОТДЕЛУ ОБРАЗОВАНИЯ</a:t>
            </a:r>
            <a:endPara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pPr algn="just">
              <a:spcAft>
                <a:spcPts val="1200"/>
              </a:spcAft>
              <a:defRPr/>
            </a:pPr>
            <a:r>
              <a:rPr lang="ru-RU" dirty="0" smtClean="0">
                <a:solidFill>
                  <a:srgbClr val="002060"/>
                </a:solidFill>
                <a:cs typeface="Arial" panose="020B0604020202020204" pitchFamily="34" charset="0"/>
              </a:rPr>
              <a:t>Обеспечить стратегическое планирование </a:t>
            </a:r>
            <a:r>
              <a:rPr lang="ru-RU" dirty="0">
                <a:solidFill>
                  <a:srgbClr val="002060"/>
                </a:solidFill>
                <a:cs typeface="Arial" panose="020B0604020202020204" pitchFamily="34" charset="0"/>
              </a:rPr>
              <a:t>деятельности ОО в муниципальном районе и отслеживать динамику развития школ (включить в планы совещаний директоров ОО обсуждение основных направлений  и результатов развития ОО, выработку рекомендаций ); </a:t>
            </a:r>
          </a:p>
          <a:p>
            <a:pPr algn="just">
              <a:spcAft>
                <a:spcPts val="1200"/>
              </a:spcAft>
              <a:defRPr/>
            </a:pPr>
            <a:r>
              <a:rPr lang="ru-RU" dirty="0">
                <a:solidFill>
                  <a:srgbClr val="002060"/>
                </a:solidFill>
                <a:cs typeface="Arial" panose="020B0604020202020204" pitchFamily="34" charset="0"/>
              </a:rPr>
              <a:t>о</a:t>
            </a:r>
            <a:r>
              <a:rPr lang="ru-RU" dirty="0" smtClean="0">
                <a:solidFill>
                  <a:srgbClr val="002060"/>
                </a:solidFill>
                <a:cs typeface="Arial" panose="020B0604020202020204" pitchFamily="34" charset="0"/>
              </a:rPr>
              <a:t>рганизовать </a:t>
            </a:r>
            <a:r>
              <a:rPr lang="ru-RU" dirty="0">
                <a:solidFill>
                  <a:srgbClr val="002060"/>
                </a:solidFill>
                <a:cs typeface="Arial" panose="020B0604020202020204" pitchFamily="34" charset="0"/>
              </a:rPr>
              <a:t>обучающие семинары  для педагогических  работников по проблеме </a:t>
            </a:r>
            <a:r>
              <a:rPr lang="ru-RU" dirty="0" smtClean="0">
                <a:solidFill>
                  <a:srgbClr val="002060"/>
                </a:solidFill>
                <a:cs typeface="Arial" panose="020B0604020202020204" pitchFamily="34" charset="0"/>
              </a:rPr>
              <a:t>«Стратегия </a:t>
            </a:r>
            <a:r>
              <a:rPr lang="ru-RU" dirty="0">
                <a:solidFill>
                  <a:srgbClr val="002060"/>
                </a:solidFill>
                <a:cs typeface="Arial" panose="020B0604020202020204" pitchFamily="34" charset="0"/>
              </a:rPr>
              <a:t>развития образования Алексеевского </a:t>
            </a:r>
            <a:r>
              <a:rPr lang="ru-RU" dirty="0" smtClean="0">
                <a:solidFill>
                  <a:srgbClr val="002060"/>
                </a:solidFill>
                <a:cs typeface="Arial" panose="020B0604020202020204" pitchFamily="34" charset="0"/>
              </a:rPr>
              <a:t>муниципального района</a:t>
            </a:r>
            <a:r>
              <a:rPr lang="ru-RU" dirty="0">
                <a:solidFill>
                  <a:srgbClr val="002060"/>
                </a:solidFill>
                <a:cs typeface="Arial" panose="020B0604020202020204" pitchFamily="34" charset="0"/>
              </a:rPr>
              <a:t>» </a:t>
            </a:r>
            <a:r>
              <a:rPr lang="ru-RU" dirty="0" smtClean="0">
                <a:solidFill>
                  <a:srgbClr val="002060"/>
                </a:solidFill>
                <a:cs typeface="Arial" panose="020B0604020202020204" pitchFamily="34" charset="0"/>
              </a:rPr>
              <a:t>(проработка </a:t>
            </a:r>
            <a:r>
              <a:rPr lang="ru-RU" dirty="0">
                <a:solidFill>
                  <a:srgbClr val="002060"/>
                </a:solidFill>
                <a:cs typeface="Arial" panose="020B0604020202020204" pitchFamily="34" charset="0"/>
              </a:rPr>
              <a:t>концепции стратегического развития образования </a:t>
            </a:r>
            <a:r>
              <a:rPr lang="ru-RU" dirty="0" smtClean="0">
                <a:solidFill>
                  <a:srgbClr val="002060"/>
                </a:solidFill>
                <a:cs typeface="Arial" panose="020B0604020202020204" pitchFamily="34" charset="0"/>
              </a:rPr>
              <a:t>, «Внутренняя </a:t>
            </a:r>
            <a:r>
              <a:rPr lang="ru-RU" dirty="0">
                <a:solidFill>
                  <a:srgbClr val="002060"/>
                </a:solidFill>
                <a:cs typeface="Arial" panose="020B0604020202020204" pitchFamily="34" charset="0"/>
              </a:rPr>
              <a:t>система оценки качества образования», </a:t>
            </a:r>
            <a:r>
              <a:rPr lang="ru-RU" dirty="0" smtClean="0">
                <a:solidFill>
                  <a:srgbClr val="002060"/>
                </a:solidFill>
                <a:cs typeface="Arial" panose="020B0604020202020204" pitchFamily="34" charset="0"/>
              </a:rPr>
              <a:t>«Система </a:t>
            </a:r>
            <a:r>
              <a:rPr lang="ru-RU" dirty="0">
                <a:solidFill>
                  <a:srgbClr val="002060"/>
                </a:solidFill>
                <a:cs typeface="Arial" panose="020B0604020202020204" pitchFamily="34" charset="0"/>
              </a:rPr>
              <a:t>работы  над единой методической темой», </a:t>
            </a:r>
            <a:r>
              <a:rPr lang="ru-RU" dirty="0" smtClean="0">
                <a:solidFill>
                  <a:srgbClr val="002060"/>
                </a:solidFill>
                <a:cs typeface="Arial" panose="020B0604020202020204" pitchFamily="34" charset="0"/>
              </a:rPr>
              <a:t>«Культура </a:t>
            </a:r>
            <a:r>
              <a:rPr lang="ru-RU" dirty="0">
                <a:solidFill>
                  <a:srgbClr val="002060"/>
                </a:solidFill>
                <a:cs typeface="Arial" panose="020B0604020202020204" pitchFamily="34" charset="0"/>
              </a:rPr>
              <a:t>оформления документов»;</a:t>
            </a:r>
          </a:p>
          <a:p>
            <a:pPr algn="just">
              <a:spcAft>
                <a:spcPts val="1200"/>
              </a:spcAft>
              <a:defRPr/>
            </a:pPr>
            <a:r>
              <a:rPr lang="ru-RU" dirty="0" smtClean="0">
                <a:solidFill>
                  <a:srgbClr val="002060"/>
                </a:solidFill>
                <a:cs typeface="Arial" panose="020B0604020202020204" pitchFamily="34" charset="0"/>
              </a:rPr>
              <a:t>усилить </a:t>
            </a:r>
            <a:r>
              <a:rPr lang="ru-RU" dirty="0">
                <a:solidFill>
                  <a:srgbClr val="002060"/>
                </a:solidFill>
                <a:cs typeface="Arial" panose="020B0604020202020204" pitchFamily="34" charset="0"/>
              </a:rPr>
              <a:t>контроль над работой над программами развития  ОО, уделяя особое внимание  ее инновационному блоку. </a:t>
            </a:r>
          </a:p>
        </p:txBody>
      </p:sp>
      <p:sp>
        <p:nvSpPr>
          <p:cNvPr id="9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38994" y="4512486"/>
            <a:ext cx="2133600" cy="273844"/>
          </a:xfrm>
        </p:spPr>
        <p:txBody>
          <a:bodyPr/>
          <a:lstStyle/>
          <a:p>
            <a:fld id="{7B0860F1-307B-49B9-808A-EB6156C47EC5}" type="slidenum">
              <a:rPr lang="ru-RU" smtClean="0"/>
              <a:pPr/>
              <a:t>16</a:t>
            </a:fld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1772965" y="135322"/>
            <a:ext cx="59918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Рекомендации ИРО РТ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110366"/>
            <a:ext cx="68897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1452746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5164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93794" y="699542"/>
            <a:ext cx="875020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МЕТОДИЧЕСКОЙ СЛУЖБЕ</a:t>
            </a:r>
          </a:p>
          <a:p>
            <a:pPr algn="just">
              <a:spcAft>
                <a:spcPts val="1200"/>
              </a:spcAft>
              <a:defRPr/>
            </a:pPr>
            <a:r>
              <a:rPr lang="ru-RU" dirty="0" smtClean="0">
                <a:solidFill>
                  <a:srgbClr val="002060"/>
                </a:solidFill>
                <a:cs typeface="Arial" panose="020B0604020202020204" pitchFamily="34" charset="0"/>
              </a:rPr>
              <a:t>Обеспечить участие педагогов и школ в </a:t>
            </a:r>
            <a:r>
              <a:rPr lang="ru-RU" dirty="0" err="1" smtClean="0">
                <a:solidFill>
                  <a:srgbClr val="002060"/>
                </a:solidFill>
                <a:cs typeface="Arial" panose="020B0604020202020204" pitchFamily="34" charset="0"/>
              </a:rPr>
              <a:t>грантовой</a:t>
            </a:r>
            <a:r>
              <a:rPr lang="ru-RU" dirty="0" smtClean="0">
                <a:solidFill>
                  <a:srgbClr val="002060"/>
                </a:solidFill>
                <a:cs typeface="Arial" panose="020B0604020202020204" pitchFamily="34" charset="0"/>
              </a:rPr>
              <a:t> политике МОиН РТ, в том числе для молодых специалистов</a:t>
            </a:r>
          </a:p>
          <a:p>
            <a:pPr algn="just">
              <a:spcAft>
                <a:spcPts val="1200"/>
              </a:spcAft>
              <a:defRPr/>
            </a:pPr>
            <a:r>
              <a:rPr lang="ru-RU" dirty="0" smtClean="0">
                <a:solidFill>
                  <a:srgbClr val="002060"/>
                </a:solidFill>
                <a:cs typeface="Arial" panose="020B0604020202020204" pitchFamily="34" charset="0"/>
              </a:rPr>
              <a:t>Мотивировать выпускников на  целевую подготовку по педагогическому направлению  с учетом кадровой потребности муниципалитета  на перспективу 5-10 лет</a:t>
            </a:r>
          </a:p>
          <a:p>
            <a:pPr algn="just">
              <a:spcAft>
                <a:spcPts val="1200"/>
              </a:spcAft>
              <a:defRPr/>
            </a:pPr>
            <a:r>
              <a:rPr lang="ru-RU" dirty="0" smtClean="0">
                <a:solidFill>
                  <a:srgbClr val="002060"/>
                </a:solidFill>
                <a:cs typeface="Arial" panose="020B0604020202020204" pitchFamily="34" charset="0"/>
              </a:rPr>
              <a:t>Организовать подготовку учителей-тренеров олимпиадной подготовки  </a:t>
            </a:r>
          </a:p>
          <a:p>
            <a:pPr algn="just">
              <a:defRPr/>
            </a:pPr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pPr lvl="0" algn="just">
              <a:defRPr/>
            </a:pP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ОБЩЕОБРАЗОВАТЕЛЬНЫМ ОРГАНИЗАЦИЯМ</a:t>
            </a:r>
            <a:endPara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pPr lvl="0" algn="just">
              <a:spcAft>
                <a:spcPts val="1200"/>
              </a:spcAft>
              <a:defRPr/>
            </a:pPr>
            <a:r>
              <a:rPr lang="ru-RU" dirty="0">
                <a:solidFill>
                  <a:srgbClr val="002060"/>
                </a:solidFill>
                <a:cs typeface="Arial" panose="020B0604020202020204" pitchFamily="34" charset="0"/>
              </a:rPr>
              <a:t>Обеспечить </a:t>
            </a:r>
            <a:r>
              <a:rPr lang="ru-RU" dirty="0" smtClean="0">
                <a:solidFill>
                  <a:srgbClr val="002060"/>
                </a:solidFill>
                <a:cs typeface="Arial" panose="020B0604020202020204" pitchFamily="34" charset="0"/>
              </a:rPr>
              <a:t>системную </a:t>
            </a:r>
            <a:r>
              <a:rPr lang="ru-RU" dirty="0">
                <a:solidFill>
                  <a:srgbClr val="002060"/>
                </a:solidFill>
                <a:cs typeface="Arial" panose="020B0604020202020204" pitchFamily="34" charset="0"/>
              </a:rPr>
              <a:t>работу с </a:t>
            </a:r>
            <a:r>
              <a:rPr lang="ru-RU" dirty="0" err="1">
                <a:solidFill>
                  <a:srgbClr val="002060"/>
                </a:solidFill>
                <a:cs typeface="Arial" panose="020B0604020202020204" pitchFamily="34" charset="0"/>
              </a:rPr>
              <a:t>высокобалльниками</a:t>
            </a:r>
            <a:endParaRPr lang="ru-RU" dirty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lvl="0" algn="just">
              <a:spcAft>
                <a:spcPts val="1200"/>
              </a:spcAft>
              <a:defRPr/>
            </a:pPr>
            <a:r>
              <a:rPr lang="ru-RU" dirty="0">
                <a:solidFill>
                  <a:srgbClr val="002060"/>
                </a:solidFill>
                <a:cs typeface="Arial" panose="020B0604020202020204" pitchFamily="34" charset="0"/>
              </a:rPr>
              <a:t>Мотивировать обучающихся 9 классов при выборе предметов ОГЭ</a:t>
            </a:r>
          </a:p>
          <a:p>
            <a:pPr lvl="0" algn="just">
              <a:spcAft>
                <a:spcPts val="1200"/>
              </a:spcAft>
              <a:defRPr/>
            </a:pPr>
            <a:r>
              <a:rPr lang="ru-RU" dirty="0" smtClean="0">
                <a:solidFill>
                  <a:srgbClr val="002060"/>
                </a:solidFill>
                <a:cs typeface="Arial" panose="020B0604020202020204" pitchFamily="34" charset="0"/>
              </a:rPr>
              <a:t>Активизировать олимпиадное движение на школьном этапе (подготовка обучающихся к олимпиаде, объективность проверки )</a:t>
            </a:r>
            <a:endParaRPr lang="ru-RU" dirty="0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sp>
        <p:nvSpPr>
          <p:cNvPr id="9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38994" y="4512486"/>
            <a:ext cx="2133600" cy="273844"/>
          </a:xfrm>
        </p:spPr>
        <p:txBody>
          <a:bodyPr/>
          <a:lstStyle/>
          <a:p>
            <a:fld id="{7B0860F1-307B-49B9-808A-EB6156C47EC5}" type="slidenum">
              <a:rPr lang="ru-RU" smtClean="0"/>
              <a:pPr/>
              <a:t>17</a:t>
            </a:fld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1835696" y="121934"/>
            <a:ext cx="59918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Рекомендации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110366"/>
            <a:ext cx="68897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3088771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546"/>
            <a:ext cx="9144000" cy="514350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-44449"/>
            <a:ext cx="9175750" cy="523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2028800"/>
            <a:ext cx="9144000" cy="830966"/>
          </a:xfrm>
          <a:prstGeom prst="rect">
            <a:avLst/>
          </a:prstGeom>
        </p:spPr>
        <p:txBody>
          <a:bodyPr wrap="square" lIns="91410" tIns="45705" rIns="91410" bIns="45705">
            <a:spAutoFit/>
          </a:bodyPr>
          <a:lstStyle/>
          <a:p>
            <a:pPr algn="ctr" defTabSz="914063"/>
            <a:r>
              <a:rPr lang="ru-RU" altLang="ru-RU" sz="4800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СПАСИБО ЗА ВНИМАНИЕ!</a:t>
            </a:r>
            <a:endParaRPr lang="ru-RU" sz="4800" kern="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901767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1274</TotalTime>
  <Words>1797</Words>
  <Application>Microsoft Office PowerPoint</Application>
  <PresentationFormat>Экран (16:9)</PresentationFormat>
  <Paragraphs>572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0" baseType="lpstr">
      <vt:lpstr>Тема Office</vt:lpstr>
      <vt:lpstr>1_Office Theme</vt:lpstr>
      <vt:lpstr>Презентация PowerPoint</vt:lpstr>
      <vt:lpstr>Рейтинг муниципальных образований «За высокое качество образования»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Зиганшина</dc:creator>
  <cp:lastModifiedBy>Салахова</cp:lastModifiedBy>
  <cp:revision>186</cp:revision>
  <cp:lastPrinted>2018-01-10T09:48:27Z</cp:lastPrinted>
  <dcterms:created xsi:type="dcterms:W3CDTF">2016-12-07T17:23:09Z</dcterms:created>
  <dcterms:modified xsi:type="dcterms:W3CDTF">2018-01-10T09:52:28Z</dcterms:modified>
</cp:coreProperties>
</file>